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9144000"/>
  <p:notesSz cx="6858000" cy="9144000"/>
  <p:embeddedFontLst>
    <p:embeddedFont>
      <p:font typeface="Lobster"/>
      <p:regular r:id="rId28"/>
    </p:embeddedFont>
    <p:embeddedFont>
      <p:font typeface="Annie Use Your Telescop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Lobster-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AnnieUseYourTelescope-regular.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
        <p:nvSpPr>
          <p:cNvPr id="140" name="Google Shape;14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1" name="Google Shape;141;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406a504b29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406a504b29_0_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406a504b29_0_14: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406a504b29_0_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406a504b29_0_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406a504b29_0_26: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9638c05ca2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9638c05ca2_0_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9638c05ca2_0_6: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7a43ddf5ed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7a43ddf5ed_0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27a43ddf5ed_0_1: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5fb477699d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5fb477699d_0_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g5fb477699d_0_19: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5fb477699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5fb477699d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g5fb477699d_0_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60d11f0472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0d11f0472_0_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60d11f0472_0_1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6106c2d580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6106c2d580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6106c2d580_0_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
        <p:nvSpPr>
          <p:cNvPr id="156" name="Google Shape;15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7" name="Google Shape;157;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406a504b29_0_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406a504b29_0_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406a504b29_0_38: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954c566715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954c566715_0_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954c566715_0_8: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82" name="Google Shape;18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3" name="Google Shape;183;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406a504b29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406a504b29_0_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406a504b29_0_8: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406a504b29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406a504b29_0_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406a504b29_0_2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685800" y="19812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8" name="Google Shape;18;p2"/>
          <p:cNvSpPr txBox="1"/>
          <p:nvPr>
            <p:ph idx="1" type="subTitle"/>
          </p:nvPr>
        </p:nvSpPr>
        <p:spPr>
          <a:xfrm>
            <a:off x="1371600" y="34290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 name="Google Shape;19;p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20" name="Google Shape;20;p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21" name="Google Shape;21;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12"/>
          <p:cNvSpPr txBox="1"/>
          <p:nvPr>
            <p:ph type="title"/>
          </p:nvPr>
        </p:nvSpPr>
        <p:spPr>
          <a:xfrm>
            <a:off x="685800" y="5334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89" name="Google Shape;89;p12"/>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0" name="Google Shape;90;p1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91" name="Google Shape;91;p1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92" name="Google Shape;92;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3" name="Shape 93"/>
        <p:cNvGrpSpPr/>
        <p:nvPr/>
      </p:nvGrpSpPr>
      <p:grpSpPr>
        <a:xfrm>
          <a:off x="0" y="0"/>
          <a:ext cx="0" cy="0"/>
          <a:chOff x="0" y="0"/>
          <a:chExt cx="0" cy="0"/>
        </a:xfrm>
      </p:grpSpPr>
      <p:sp>
        <p:nvSpPr>
          <p:cNvPr id="94" name="Google Shape;94;p1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95" name="Google Shape;95;p13"/>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96" name="Google Shape;96;p1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97" name="Google Shape;97;p1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98" name="Google Shape;98;p1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99" name="Google Shape;99;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0" name="Shape 100"/>
        <p:cNvGrpSpPr/>
        <p:nvPr/>
      </p:nvGrpSpPr>
      <p:grpSpPr>
        <a:xfrm>
          <a:off x="0" y="0"/>
          <a:ext cx="0" cy="0"/>
          <a:chOff x="0" y="0"/>
          <a:chExt cx="0" cy="0"/>
        </a:xfrm>
      </p:grpSpPr>
      <p:sp>
        <p:nvSpPr>
          <p:cNvPr id="101" name="Google Shape;101;p1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02" name="Google Shape;102;p1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3" name="Google Shape;103;p1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104" name="Google Shape;104;p1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05" name="Google Shape;105;p1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06" name="Google Shape;106;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7" name="Shape 107"/>
        <p:cNvGrpSpPr/>
        <p:nvPr/>
      </p:nvGrpSpPr>
      <p:grpSpPr>
        <a:xfrm>
          <a:off x="0" y="0"/>
          <a:ext cx="0" cy="0"/>
          <a:chOff x="0" y="0"/>
          <a:chExt cx="0" cy="0"/>
        </a:xfrm>
      </p:grpSpPr>
      <p:sp>
        <p:nvSpPr>
          <p:cNvPr id="108" name="Google Shape;108;p1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09" name="Google Shape;109;p1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10" name="Google Shape;110;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1" name="Shape 111"/>
        <p:cNvGrpSpPr/>
        <p:nvPr/>
      </p:nvGrpSpPr>
      <p:grpSpPr>
        <a:xfrm>
          <a:off x="0" y="0"/>
          <a:ext cx="0" cy="0"/>
          <a:chOff x="0" y="0"/>
          <a:chExt cx="0" cy="0"/>
        </a:xfrm>
      </p:grpSpPr>
      <p:sp>
        <p:nvSpPr>
          <p:cNvPr id="112" name="Google Shape;112;p16"/>
          <p:cNvSpPr txBox="1"/>
          <p:nvPr>
            <p:ph type="title"/>
          </p:nvPr>
        </p:nvSpPr>
        <p:spPr>
          <a:xfrm>
            <a:off x="685800" y="5334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3" name="Google Shape;113;p1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14" name="Google Shape;114;p1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15" name="Google Shape;115;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6" name="Shape 116"/>
        <p:cNvGrpSpPr/>
        <p:nvPr/>
      </p:nvGrpSpPr>
      <p:grpSpPr>
        <a:xfrm>
          <a:off x="0" y="0"/>
          <a:ext cx="0" cy="0"/>
          <a:chOff x="0" y="0"/>
          <a:chExt cx="0" cy="0"/>
        </a:xfrm>
      </p:grpSpPr>
      <p:sp>
        <p:nvSpPr>
          <p:cNvPr id="117" name="Google Shape;117;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8" name="Google Shape;118;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sz="2400">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119" name="Google Shape;119;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0" name="Google Shape;120;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sz="2400">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121" name="Google Shape;121;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2" name="Google Shape;122;p1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23" name="Google Shape;123;p1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24" name="Google Shape;124;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5" name="Shape 125"/>
        <p:cNvGrpSpPr/>
        <p:nvPr/>
      </p:nvGrpSpPr>
      <p:grpSpPr>
        <a:xfrm>
          <a:off x="0" y="0"/>
          <a:ext cx="0" cy="0"/>
          <a:chOff x="0" y="0"/>
          <a:chExt cx="0" cy="0"/>
        </a:xfrm>
      </p:grpSpPr>
      <p:sp>
        <p:nvSpPr>
          <p:cNvPr id="126" name="Google Shape;126;p18"/>
          <p:cNvSpPr txBox="1"/>
          <p:nvPr>
            <p:ph type="title"/>
          </p:nvPr>
        </p:nvSpPr>
        <p:spPr>
          <a:xfrm>
            <a:off x="685800" y="5334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27" name="Google Shape;127;p18"/>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8" name="Google Shape;128;p18"/>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9" name="Google Shape;129;p1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30" name="Google Shape;130;p1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31" name="Google Shape;131;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2" name="Shape 132"/>
        <p:cNvGrpSpPr/>
        <p:nvPr/>
      </p:nvGrpSpPr>
      <p:grpSpPr>
        <a:xfrm>
          <a:off x="0" y="0"/>
          <a:ext cx="0" cy="0"/>
          <a:chOff x="0" y="0"/>
          <a:chExt cx="0" cy="0"/>
        </a:xfrm>
      </p:grpSpPr>
      <p:sp>
        <p:nvSpPr>
          <p:cNvPr id="133" name="Google Shape;133;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34" name="Google Shape;134;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Arial"/>
              <a:buNone/>
              <a:defRPr sz="2000">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sp>
        <p:nvSpPr>
          <p:cNvPr id="135" name="Google Shape;135;p1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36" name="Google Shape;136;p1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37" name="Google Shape;137;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over Text" type="twoObjOverTx">
  <p:cSld name="TWO_OBJECTS_OVER_TEXT">
    <p:spTree>
      <p:nvGrpSpPr>
        <p:cNvPr id="29" name="Shape 29"/>
        <p:cNvGrpSpPr/>
        <p:nvPr/>
      </p:nvGrpSpPr>
      <p:grpSpPr>
        <a:xfrm>
          <a:off x="0" y="0"/>
          <a:ext cx="0" cy="0"/>
          <a:chOff x="0" y="0"/>
          <a:chExt cx="0" cy="0"/>
        </a:xfrm>
      </p:grpSpPr>
      <p:sp>
        <p:nvSpPr>
          <p:cNvPr id="30" name="Google Shape;30;p4"/>
          <p:cNvSpPr txBox="1"/>
          <p:nvPr>
            <p:ph type="title"/>
          </p:nvPr>
        </p:nvSpPr>
        <p:spPr>
          <a:xfrm>
            <a:off x="685800" y="5334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1" name="Google Shape;31;p4"/>
          <p:cNvSpPr txBox="1"/>
          <p:nvPr>
            <p:ph idx="1" type="body"/>
          </p:nvPr>
        </p:nvSpPr>
        <p:spPr>
          <a:xfrm>
            <a:off x="685800" y="1981200"/>
            <a:ext cx="3810000" cy="19812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 name="Google Shape;32;p4"/>
          <p:cNvSpPr txBox="1"/>
          <p:nvPr>
            <p:ph idx="2" type="body"/>
          </p:nvPr>
        </p:nvSpPr>
        <p:spPr>
          <a:xfrm>
            <a:off x="4648200" y="1981200"/>
            <a:ext cx="3810000" cy="19812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 name="Google Shape;33;p4"/>
          <p:cNvSpPr txBox="1"/>
          <p:nvPr>
            <p:ph idx="3" type="body"/>
          </p:nvPr>
        </p:nvSpPr>
        <p:spPr>
          <a:xfrm>
            <a:off x="685800" y="4114800"/>
            <a:ext cx="7772400" cy="19812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 name="Google Shape;34;p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35" name="Google Shape;35;p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36" name="Google Shape;36;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37" name="Shape 37"/>
        <p:cNvGrpSpPr/>
        <p:nvPr/>
      </p:nvGrpSpPr>
      <p:grpSpPr>
        <a:xfrm>
          <a:off x="0" y="0"/>
          <a:ext cx="0" cy="0"/>
          <a:chOff x="0" y="0"/>
          <a:chExt cx="0" cy="0"/>
        </a:xfrm>
      </p:grpSpPr>
      <p:sp>
        <p:nvSpPr>
          <p:cNvPr id="38" name="Google Shape;38;p5"/>
          <p:cNvSpPr txBox="1"/>
          <p:nvPr>
            <p:ph type="title"/>
          </p:nvPr>
        </p:nvSpPr>
        <p:spPr>
          <a:xfrm>
            <a:off x="685800" y="5334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9" name="Google Shape;39;p5"/>
          <p:cNvSpPr txBox="1"/>
          <p:nvPr>
            <p:ph idx="1" type="body"/>
          </p:nvPr>
        </p:nvSpPr>
        <p:spPr>
          <a:xfrm>
            <a:off x="685800" y="1981200"/>
            <a:ext cx="3810000" cy="19812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 name="Google Shape;40;p5"/>
          <p:cNvSpPr txBox="1"/>
          <p:nvPr>
            <p:ph idx="2" type="body"/>
          </p:nvPr>
        </p:nvSpPr>
        <p:spPr>
          <a:xfrm>
            <a:off x="4648200" y="1981200"/>
            <a:ext cx="3810000" cy="19812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 name="Google Shape;41;p5"/>
          <p:cNvSpPr txBox="1"/>
          <p:nvPr>
            <p:ph idx="3" type="body"/>
          </p:nvPr>
        </p:nvSpPr>
        <p:spPr>
          <a:xfrm>
            <a:off x="685800" y="4114800"/>
            <a:ext cx="3810000" cy="19812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 name="Google Shape;42;p5"/>
          <p:cNvSpPr txBox="1"/>
          <p:nvPr>
            <p:ph idx="4" type="body"/>
          </p:nvPr>
        </p:nvSpPr>
        <p:spPr>
          <a:xfrm>
            <a:off x="4648200" y="4114800"/>
            <a:ext cx="3810000" cy="19812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 name="Google Shape;43;p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4" name="Google Shape;44;p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5" name="Google Shape;45;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 name="Shape 46"/>
        <p:cNvGrpSpPr/>
        <p:nvPr/>
      </p:nvGrpSpPr>
      <p:grpSpPr>
        <a:xfrm>
          <a:off x="0" y="0"/>
          <a:ext cx="0" cy="0"/>
          <a:chOff x="0" y="0"/>
          <a:chExt cx="0" cy="0"/>
        </a:xfrm>
      </p:grpSpPr>
      <p:sp>
        <p:nvSpPr>
          <p:cNvPr id="47" name="Google Shape;47;p6"/>
          <p:cNvSpPr txBox="1"/>
          <p:nvPr>
            <p:ph type="title"/>
          </p:nvPr>
        </p:nvSpPr>
        <p:spPr>
          <a:xfrm>
            <a:off x="685800" y="5334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48" name="Google Shape;48;p6"/>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 name="Google Shape;49;p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0" name="Google Shape;50;p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1" name="Google Shape;51;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52" name="Shape 52"/>
        <p:cNvGrpSpPr/>
        <p:nvPr/>
      </p:nvGrpSpPr>
      <p:grpSpPr>
        <a:xfrm>
          <a:off x="0" y="0"/>
          <a:ext cx="0" cy="0"/>
          <a:chOff x="0" y="0"/>
          <a:chExt cx="0" cy="0"/>
        </a:xfrm>
      </p:grpSpPr>
      <p:sp>
        <p:nvSpPr>
          <p:cNvPr id="53" name="Google Shape;53;p7"/>
          <p:cNvSpPr txBox="1"/>
          <p:nvPr>
            <p:ph type="title"/>
          </p:nvPr>
        </p:nvSpPr>
        <p:spPr>
          <a:xfrm>
            <a:off x="685800" y="5334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54" name="Google Shape;54;p7"/>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 name="Google Shape;55;p7"/>
          <p:cNvSpPr txBox="1"/>
          <p:nvPr>
            <p:ph idx="2" type="body"/>
          </p:nvPr>
        </p:nvSpPr>
        <p:spPr>
          <a:xfrm>
            <a:off x="4648200" y="1981200"/>
            <a:ext cx="3810000" cy="19812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 name="Google Shape;56;p7"/>
          <p:cNvSpPr txBox="1"/>
          <p:nvPr>
            <p:ph idx="3" type="body"/>
          </p:nvPr>
        </p:nvSpPr>
        <p:spPr>
          <a:xfrm>
            <a:off x="4648200" y="4114800"/>
            <a:ext cx="3810000" cy="19812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 name="Google Shape;57;p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8" name="Google Shape;58;p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9" name="Google Shape;59;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over Text" type="objOverTx">
  <p:cSld name="OBJECT_OVER_TEXT">
    <p:spTree>
      <p:nvGrpSpPr>
        <p:cNvPr id="60" name="Shape 60"/>
        <p:cNvGrpSpPr/>
        <p:nvPr/>
      </p:nvGrpSpPr>
      <p:grpSpPr>
        <a:xfrm>
          <a:off x="0" y="0"/>
          <a:ext cx="0" cy="0"/>
          <a:chOff x="0" y="0"/>
          <a:chExt cx="0" cy="0"/>
        </a:xfrm>
      </p:grpSpPr>
      <p:sp>
        <p:nvSpPr>
          <p:cNvPr id="61" name="Google Shape;61;p8"/>
          <p:cNvSpPr txBox="1"/>
          <p:nvPr>
            <p:ph type="title"/>
          </p:nvPr>
        </p:nvSpPr>
        <p:spPr>
          <a:xfrm>
            <a:off x="685800" y="5334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62" name="Google Shape;62;p8"/>
          <p:cNvSpPr txBox="1"/>
          <p:nvPr>
            <p:ph idx="1" type="body"/>
          </p:nvPr>
        </p:nvSpPr>
        <p:spPr>
          <a:xfrm>
            <a:off x="685800" y="1981200"/>
            <a:ext cx="7772400" cy="19812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 name="Google Shape;63;p8"/>
          <p:cNvSpPr txBox="1"/>
          <p:nvPr>
            <p:ph idx="2" type="body"/>
          </p:nvPr>
        </p:nvSpPr>
        <p:spPr>
          <a:xfrm>
            <a:off x="685800" y="4114800"/>
            <a:ext cx="7772400" cy="19812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 name="Google Shape;64;p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65" name="Google Shape;65;p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66" name="Google Shape;66;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67" name="Shape 67"/>
        <p:cNvGrpSpPr/>
        <p:nvPr/>
      </p:nvGrpSpPr>
      <p:grpSpPr>
        <a:xfrm>
          <a:off x="0" y="0"/>
          <a:ext cx="0" cy="0"/>
          <a:chOff x="0" y="0"/>
          <a:chExt cx="0" cy="0"/>
        </a:xfrm>
      </p:grpSpPr>
      <p:sp>
        <p:nvSpPr>
          <p:cNvPr id="68" name="Google Shape;68;p9"/>
          <p:cNvSpPr txBox="1"/>
          <p:nvPr>
            <p:ph type="title"/>
          </p:nvPr>
        </p:nvSpPr>
        <p:spPr>
          <a:xfrm>
            <a:off x="685800" y="5334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69" name="Google Shape;69;p9"/>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 name="Google Shape;70;p9"/>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 name="Google Shape;71;p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72" name="Google Shape;72;p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73" name="Google Shape;73;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ext" type="objAndTx">
  <p:cSld name="OBJECT_AND_TEXT">
    <p:spTree>
      <p:nvGrpSpPr>
        <p:cNvPr id="74" name="Shape 74"/>
        <p:cNvGrpSpPr/>
        <p:nvPr/>
      </p:nvGrpSpPr>
      <p:grpSpPr>
        <a:xfrm>
          <a:off x="0" y="0"/>
          <a:ext cx="0" cy="0"/>
          <a:chOff x="0" y="0"/>
          <a:chExt cx="0" cy="0"/>
        </a:xfrm>
      </p:grpSpPr>
      <p:sp>
        <p:nvSpPr>
          <p:cNvPr id="75" name="Google Shape;75;p10"/>
          <p:cNvSpPr txBox="1"/>
          <p:nvPr>
            <p:ph type="title"/>
          </p:nvPr>
        </p:nvSpPr>
        <p:spPr>
          <a:xfrm>
            <a:off x="685800" y="5334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6" name="Google Shape;76;p10"/>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7" name="Google Shape;77;p10"/>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8" name="Google Shape;78;p1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79" name="Google Shape;79;p1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0" name="Google Shape;80;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11"/>
          <p:cNvSpPr txBox="1"/>
          <p:nvPr>
            <p:ph type="title"/>
          </p:nvPr>
        </p:nvSpPr>
        <p:spPr>
          <a:xfrm rot="5400000">
            <a:off x="4705350" y="2343150"/>
            <a:ext cx="5562600" cy="1943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83" name="Google Shape;83;p11"/>
          <p:cNvSpPr txBox="1"/>
          <p:nvPr>
            <p:ph idx="1" type="body"/>
          </p:nvPr>
        </p:nvSpPr>
        <p:spPr>
          <a:xfrm rot="5400000">
            <a:off x="742950" y="476250"/>
            <a:ext cx="5562600" cy="56769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4" name="Google Shape;84;p1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5" name="Google Shape;85;p1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6" name="Google Shape;86;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image" Target="../media/image7.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3.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1"/>
          <p:cNvSpPr txBox="1"/>
          <p:nvPr>
            <p:ph type="title"/>
          </p:nvPr>
        </p:nvSpPr>
        <p:spPr>
          <a:xfrm>
            <a:off x="685800" y="5334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2" name="Google Shape;12;p1"/>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 name="Google Shape;13;p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4" name="Google Shape;14;p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5" name="Google Shape;15;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 name="Shape 22"/>
        <p:cNvGrpSpPr/>
        <p:nvPr/>
      </p:nvGrpSpPr>
      <p:grpSpPr>
        <a:xfrm>
          <a:off x="0" y="0"/>
          <a:ext cx="0" cy="0"/>
          <a:chOff x="0" y="0"/>
          <a:chExt cx="0" cy="0"/>
        </a:xfrm>
      </p:grpSpPr>
      <p:pic>
        <p:nvPicPr>
          <p:cNvPr id="23" name="Google Shape;23;p3"/>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24" name="Google Shape;24;p3"/>
          <p:cNvSpPr txBox="1"/>
          <p:nvPr>
            <p:ph type="title"/>
          </p:nvPr>
        </p:nvSpPr>
        <p:spPr>
          <a:xfrm>
            <a:off x="685800" y="5334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5" name="Google Shape;25;p3"/>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 name="Google Shape;26;p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27" name="Google Shape;27;p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28" name="Google Shape;28;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www.spsl.ne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13.jpg"/><Relationship Id="rId5" Type="http://schemas.openxmlformats.org/officeDocument/2006/relationships/image" Target="../media/image11.jpg"/><Relationship Id="rId6"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20"/>
          <p:cNvSpPr txBox="1"/>
          <p:nvPr>
            <p:ph type="ctrTitle"/>
          </p:nvPr>
        </p:nvSpPr>
        <p:spPr>
          <a:xfrm>
            <a:off x="685800" y="19812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1" lang="en-US" sz="5100">
                <a:latin typeface="Annie Use Your Telescope"/>
                <a:ea typeface="Annie Use Your Telescope"/>
                <a:cs typeface="Annie Use Your Telescope"/>
                <a:sym typeface="Annie Use Your Telescope"/>
              </a:rPr>
              <a:t>Welcome</a:t>
            </a:r>
            <a:r>
              <a:rPr b="1" lang="en-US" sz="5100">
                <a:latin typeface="Annie Use Your Telescope"/>
                <a:ea typeface="Annie Use Your Telescope"/>
                <a:cs typeface="Annie Use Your Telescope"/>
                <a:sym typeface="Annie Use Your Telescope"/>
              </a:rPr>
              <a:t> to </a:t>
            </a:r>
            <a:endParaRPr b="1" sz="5100">
              <a:latin typeface="Annie Use Your Telescope"/>
              <a:ea typeface="Annie Use Your Telescope"/>
              <a:cs typeface="Annie Use Your Telescope"/>
              <a:sym typeface="Annie Use Your Telescope"/>
            </a:endParaRPr>
          </a:p>
        </p:txBody>
      </p:sp>
      <p:pic>
        <p:nvPicPr>
          <p:cNvPr id="144" name="Google Shape;144;p20"/>
          <p:cNvPicPr preferRelativeResize="0"/>
          <p:nvPr/>
        </p:nvPicPr>
        <p:blipFill>
          <a:blip r:embed="rId3">
            <a:alphaModFix/>
          </a:blip>
          <a:stretch>
            <a:fillRect/>
          </a:stretch>
        </p:blipFill>
        <p:spPr>
          <a:xfrm>
            <a:off x="1671650" y="2962275"/>
            <a:ext cx="5986448" cy="1864650"/>
          </a:xfrm>
          <a:prstGeom prst="rect">
            <a:avLst/>
          </a:prstGeom>
          <a:noFill/>
          <a:ln>
            <a:noFill/>
          </a:ln>
        </p:spPr>
      </p:pic>
      <p:sp>
        <p:nvSpPr>
          <p:cNvPr id="145" name="Google Shape;145;p20"/>
          <p:cNvSpPr txBox="1"/>
          <p:nvPr/>
        </p:nvSpPr>
        <p:spPr>
          <a:xfrm>
            <a:off x="1400150" y="4729175"/>
            <a:ext cx="67722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Annie Use Your Telescope"/>
                <a:ea typeface="Annie Use Your Telescope"/>
                <a:cs typeface="Annie Use Your Telescope"/>
                <a:sym typeface="Annie Use Your Telescope"/>
              </a:rPr>
              <a:t> </a:t>
            </a:r>
            <a:r>
              <a:rPr b="1" lang="en-US" sz="2700">
                <a:latin typeface="Annie Use Your Telescope"/>
                <a:ea typeface="Annie Use Your Telescope"/>
                <a:cs typeface="Annie Use Your Telescope"/>
                <a:sym typeface="Annie Use Your Telescope"/>
              </a:rPr>
              <a:t>Miss Messerschmidt, Mrs. Seastedt, and Mrs. Stokes</a:t>
            </a:r>
            <a:endParaRPr b="1" sz="2700">
              <a:latin typeface="Annie Use Your Telescope"/>
              <a:ea typeface="Annie Use Your Telescope"/>
              <a:cs typeface="Annie Use Your Telescope"/>
              <a:sym typeface="Annie Use Your Telescop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9"/>
          <p:cNvSpPr txBox="1"/>
          <p:nvPr>
            <p:ph type="title"/>
          </p:nvPr>
        </p:nvSpPr>
        <p:spPr>
          <a:xfrm>
            <a:off x="685800" y="200025"/>
            <a:ext cx="7843800" cy="2085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4900">
                <a:solidFill>
                  <a:srgbClr val="38761D"/>
                </a:solidFill>
                <a:latin typeface="Annie Use Your Telescope"/>
                <a:ea typeface="Annie Use Your Telescope"/>
                <a:cs typeface="Annie Use Your Telescope"/>
                <a:sym typeface="Annie Use Your Telescope"/>
              </a:rPr>
              <a:t>Working as Partners </a:t>
            </a:r>
            <a:endParaRPr b="1" sz="4900">
              <a:solidFill>
                <a:srgbClr val="38761D"/>
              </a:solidFill>
              <a:latin typeface="Annie Use Your Telescope"/>
              <a:ea typeface="Annie Use Your Telescope"/>
              <a:cs typeface="Annie Use Your Telescope"/>
              <a:sym typeface="Annie Use Your Telescope"/>
            </a:endParaRPr>
          </a:p>
          <a:p>
            <a:pPr indent="0" lvl="0" marL="0" rtl="0" algn="ctr">
              <a:spcBef>
                <a:spcPts val="0"/>
              </a:spcBef>
              <a:spcAft>
                <a:spcPts val="0"/>
              </a:spcAft>
              <a:buNone/>
            </a:pPr>
            <a:r>
              <a:rPr b="1" lang="en-US" sz="4900">
                <a:solidFill>
                  <a:srgbClr val="38761D"/>
                </a:solidFill>
                <a:latin typeface="Annie Use Your Telescope"/>
                <a:ea typeface="Annie Use Your Telescope"/>
                <a:cs typeface="Annie Use Your Telescope"/>
                <a:sym typeface="Annie Use Your Telescope"/>
              </a:rPr>
              <a:t>to B</a:t>
            </a:r>
            <a:r>
              <a:rPr b="1" lang="en-US" sz="4900">
                <a:solidFill>
                  <a:srgbClr val="38761D"/>
                </a:solidFill>
                <a:latin typeface="Annie Use Your Telescope"/>
                <a:ea typeface="Annie Use Your Telescope"/>
                <a:cs typeface="Annie Use Your Telescope"/>
                <a:sym typeface="Annie Use Your Telescope"/>
              </a:rPr>
              <a:t>enefit</a:t>
            </a:r>
            <a:r>
              <a:rPr b="1" lang="en-US" sz="4900">
                <a:solidFill>
                  <a:srgbClr val="38761D"/>
                </a:solidFill>
                <a:latin typeface="Annie Use Your Telescope"/>
                <a:ea typeface="Annie Use Your Telescope"/>
                <a:cs typeface="Annie Use Your Telescope"/>
                <a:sym typeface="Annie Use Your Telescope"/>
              </a:rPr>
              <a:t> the Children</a:t>
            </a:r>
            <a:endParaRPr b="1" sz="4900">
              <a:solidFill>
                <a:srgbClr val="38761D"/>
              </a:solidFill>
              <a:latin typeface="Annie Use Your Telescope"/>
              <a:ea typeface="Annie Use Your Telescope"/>
              <a:cs typeface="Annie Use Your Telescope"/>
              <a:sym typeface="Annie Use Your Telescope"/>
            </a:endParaRPr>
          </a:p>
        </p:txBody>
      </p:sp>
      <p:sp>
        <p:nvSpPr>
          <p:cNvPr id="220" name="Google Shape;220;p29"/>
          <p:cNvSpPr txBox="1"/>
          <p:nvPr>
            <p:ph idx="1" type="body"/>
          </p:nvPr>
        </p:nvSpPr>
        <p:spPr>
          <a:xfrm>
            <a:off x="685800" y="2128850"/>
            <a:ext cx="7490700" cy="45006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sz="2300">
                <a:latin typeface="Comic Sans MS"/>
                <a:ea typeface="Comic Sans MS"/>
                <a:cs typeface="Comic Sans MS"/>
                <a:sym typeface="Comic Sans MS"/>
              </a:rPr>
              <a:t>We look forward to working with you to help your child </a:t>
            </a:r>
            <a:r>
              <a:rPr lang="en-US" sz="2300">
                <a:latin typeface="Comic Sans MS"/>
                <a:ea typeface="Comic Sans MS"/>
                <a:cs typeface="Comic Sans MS"/>
                <a:sym typeface="Comic Sans MS"/>
              </a:rPr>
              <a:t>flourish</a:t>
            </a:r>
            <a:r>
              <a:rPr lang="en-US" sz="2300">
                <a:latin typeface="Comic Sans MS"/>
                <a:ea typeface="Comic Sans MS"/>
                <a:cs typeface="Comic Sans MS"/>
                <a:sym typeface="Comic Sans MS"/>
              </a:rPr>
              <a:t> in third grade! It is so important that your child </a:t>
            </a:r>
            <a:r>
              <a:rPr lang="en-US" sz="2300">
                <a:latin typeface="Comic Sans MS"/>
                <a:ea typeface="Comic Sans MS"/>
                <a:cs typeface="Comic Sans MS"/>
                <a:sym typeface="Comic Sans MS"/>
              </a:rPr>
              <a:t>complete</a:t>
            </a:r>
            <a:r>
              <a:rPr lang="en-US" sz="2300">
                <a:latin typeface="Comic Sans MS"/>
                <a:ea typeface="Comic Sans MS"/>
                <a:cs typeface="Comic Sans MS"/>
                <a:sym typeface="Comic Sans MS"/>
              </a:rPr>
              <a:t> all of the work sent home at night. This keeps him/her on track and prepared to continue learning. Ten minutes of homework per night per grade level is a standard expectation. As a 3rd grader, your child should spend 30 “quality” minutes of study time each day. When the work is completed, it should be promptly returned to the </a:t>
            </a:r>
            <a:r>
              <a:rPr b="1" lang="en-US" sz="2300">
                <a:latin typeface="Comic Sans MS"/>
                <a:ea typeface="Comic Sans MS"/>
                <a:cs typeface="Comic Sans MS"/>
                <a:sym typeface="Comic Sans MS"/>
              </a:rPr>
              <a:t>Homework Folder </a:t>
            </a:r>
            <a:r>
              <a:rPr lang="en-US" sz="2300">
                <a:latin typeface="Comic Sans MS"/>
                <a:ea typeface="Comic Sans MS"/>
                <a:cs typeface="Comic Sans MS"/>
                <a:sym typeface="Comic Sans MS"/>
              </a:rPr>
              <a:t>and backpack to eliminate the chance of leaving work behind (and stress in the morning)!</a:t>
            </a:r>
            <a:r>
              <a:rPr lang="en-US" sz="2800">
                <a:latin typeface="Annie Use Your Telescope"/>
                <a:ea typeface="Annie Use Your Telescope"/>
                <a:cs typeface="Annie Use Your Telescope"/>
                <a:sym typeface="Annie Use Your Telescope"/>
              </a:rPr>
              <a:t>  </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0"/>
          <p:cNvSpPr txBox="1"/>
          <p:nvPr>
            <p:ph idx="1" type="body"/>
          </p:nvPr>
        </p:nvSpPr>
        <p:spPr>
          <a:xfrm>
            <a:off x="685800" y="1981200"/>
            <a:ext cx="8029500" cy="4114800"/>
          </a:xfrm>
          <a:prstGeom prst="rect">
            <a:avLst/>
          </a:prstGeom>
        </p:spPr>
        <p:txBody>
          <a:bodyPr anchorCtr="0" anchor="t" bIns="45700" lIns="91425" spcFirstLastPara="1" rIns="91425" wrap="square" tIns="45700">
            <a:noAutofit/>
          </a:bodyPr>
          <a:lstStyle/>
          <a:p>
            <a:pPr indent="-381000" lvl="0" marL="457200" rtl="0" algn="l">
              <a:spcBef>
                <a:spcPts val="640"/>
              </a:spcBef>
              <a:spcAft>
                <a:spcPts val="0"/>
              </a:spcAft>
              <a:buSzPts val="2400"/>
              <a:buFont typeface="Comic Sans MS"/>
              <a:buChar char="●"/>
            </a:pPr>
            <a:r>
              <a:rPr lang="en-US" sz="2400">
                <a:latin typeface="Comic Sans MS"/>
                <a:ea typeface="Comic Sans MS"/>
                <a:cs typeface="Comic Sans MS"/>
                <a:sym typeface="Comic Sans MS"/>
              </a:rPr>
              <a:t>Complete Unfinished School Work</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US" sz="2400">
                <a:latin typeface="Comic Sans MS"/>
                <a:ea typeface="Comic Sans MS"/>
                <a:cs typeface="Comic Sans MS"/>
                <a:sym typeface="Comic Sans MS"/>
              </a:rPr>
              <a:t>Redo/Fix Errors on Assignments</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US" sz="2400">
                <a:latin typeface="Comic Sans MS"/>
                <a:ea typeface="Comic Sans MS"/>
                <a:cs typeface="Comic Sans MS"/>
                <a:sym typeface="Comic Sans MS"/>
              </a:rPr>
              <a:t>Memorize Math Facts</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US" sz="2400">
                <a:latin typeface="Comic Sans MS"/>
                <a:ea typeface="Comic Sans MS"/>
                <a:cs typeface="Comic Sans MS"/>
                <a:sym typeface="Comic Sans MS"/>
              </a:rPr>
              <a:t>Study Spelling Words</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US" sz="2400">
                <a:latin typeface="Comic Sans MS"/>
                <a:ea typeface="Comic Sans MS"/>
                <a:cs typeface="Comic Sans MS"/>
                <a:sym typeface="Comic Sans MS"/>
              </a:rPr>
              <a:t>Study for Tests/Quizzes</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US" sz="2400">
                <a:latin typeface="Comic Sans MS"/>
                <a:ea typeface="Comic Sans MS"/>
                <a:cs typeface="Comic Sans MS"/>
                <a:sym typeface="Comic Sans MS"/>
              </a:rPr>
              <a:t>Practice Cursive Writing</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US" sz="2400">
                <a:latin typeface="Comic Sans MS"/>
                <a:ea typeface="Comic Sans MS"/>
                <a:cs typeface="Comic Sans MS"/>
                <a:sym typeface="Comic Sans MS"/>
              </a:rPr>
              <a:t>Read, Read, Read</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US" sz="2400">
                <a:latin typeface="Comic Sans MS"/>
                <a:ea typeface="Comic Sans MS"/>
                <a:cs typeface="Comic Sans MS"/>
                <a:sym typeface="Comic Sans MS"/>
              </a:rPr>
              <a:t>Work on Projects - </a:t>
            </a:r>
            <a:r>
              <a:rPr lang="en-US" sz="2400">
                <a:latin typeface="Comic Sans MS"/>
                <a:ea typeface="Comic Sans MS"/>
                <a:cs typeface="Comic Sans MS"/>
                <a:sym typeface="Comic Sans MS"/>
              </a:rPr>
              <a:t>Space</a:t>
            </a:r>
            <a:r>
              <a:rPr lang="en-US" sz="2400">
                <a:latin typeface="Comic Sans MS"/>
                <a:ea typeface="Comic Sans MS"/>
                <a:cs typeface="Comic Sans MS"/>
                <a:sym typeface="Comic Sans MS"/>
              </a:rPr>
              <a:t> Time Out for Bigger Projects</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US" sz="2400">
                <a:latin typeface="Comic Sans MS"/>
                <a:ea typeface="Comic Sans MS"/>
                <a:cs typeface="Comic Sans MS"/>
                <a:sym typeface="Comic Sans MS"/>
              </a:rPr>
              <a:t>IXL </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en-US" sz="2400">
                <a:latin typeface="Comic Sans MS"/>
                <a:ea typeface="Comic Sans MS"/>
                <a:cs typeface="Comic Sans MS"/>
                <a:sym typeface="Comic Sans MS"/>
              </a:rPr>
              <a:t>Book Reports</a:t>
            </a:r>
            <a:endParaRPr sz="2400">
              <a:latin typeface="Comic Sans MS"/>
              <a:ea typeface="Comic Sans MS"/>
              <a:cs typeface="Comic Sans MS"/>
              <a:sym typeface="Comic Sans MS"/>
            </a:endParaRPr>
          </a:p>
        </p:txBody>
      </p:sp>
      <p:sp>
        <p:nvSpPr>
          <p:cNvPr id="227" name="Google Shape;227;p30"/>
          <p:cNvSpPr txBox="1"/>
          <p:nvPr/>
        </p:nvSpPr>
        <p:spPr>
          <a:xfrm>
            <a:off x="728550" y="587475"/>
            <a:ext cx="7944000" cy="90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900">
                <a:solidFill>
                  <a:srgbClr val="38761D"/>
                </a:solidFill>
                <a:latin typeface="Annie Use Your Telescope"/>
                <a:ea typeface="Annie Use Your Telescope"/>
                <a:cs typeface="Annie Use Your Telescope"/>
                <a:sym typeface="Annie Use Your Telescope"/>
              </a:rPr>
              <a:t>Homework</a:t>
            </a:r>
            <a:endParaRPr b="1" sz="5900">
              <a:solidFill>
                <a:srgbClr val="38761D"/>
              </a:solidFill>
              <a:latin typeface="Annie Use Your Telescope"/>
              <a:ea typeface="Annie Use Your Telescope"/>
              <a:cs typeface="Annie Use Your Telescope"/>
              <a:sym typeface="Annie Use Your Telescop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1"/>
          <p:cNvSpPr txBox="1"/>
          <p:nvPr>
            <p:ph type="title"/>
          </p:nvPr>
        </p:nvSpPr>
        <p:spPr>
          <a:xfrm>
            <a:off x="685800" y="592875"/>
            <a:ext cx="7510200" cy="988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5900">
                <a:solidFill>
                  <a:srgbClr val="38761D"/>
                </a:solidFill>
                <a:latin typeface="Annie Use Your Telescope"/>
                <a:ea typeface="Annie Use Your Telescope"/>
                <a:cs typeface="Annie Use Your Telescope"/>
                <a:sym typeface="Annie Use Your Telescope"/>
              </a:rPr>
              <a:t>Assessments</a:t>
            </a:r>
            <a:endParaRPr b="1" sz="5900">
              <a:solidFill>
                <a:srgbClr val="38761D"/>
              </a:solidFill>
              <a:latin typeface="Annie Use Your Telescope"/>
              <a:ea typeface="Annie Use Your Telescope"/>
              <a:cs typeface="Annie Use Your Telescope"/>
              <a:sym typeface="Annie Use Your Telescope"/>
            </a:endParaRPr>
          </a:p>
        </p:txBody>
      </p:sp>
      <p:sp>
        <p:nvSpPr>
          <p:cNvPr id="234" name="Google Shape;234;p31"/>
          <p:cNvSpPr txBox="1"/>
          <p:nvPr>
            <p:ph idx="1" type="body"/>
          </p:nvPr>
        </p:nvSpPr>
        <p:spPr>
          <a:xfrm>
            <a:off x="685800" y="1981200"/>
            <a:ext cx="7772400" cy="44196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rPr lang="en-US" sz="2800" u="sng">
                <a:latin typeface="Comic Sans MS"/>
                <a:ea typeface="Comic Sans MS"/>
                <a:cs typeface="Comic Sans MS"/>
                <a:sym typeface="Comic Sans MS"/>
              </a:rPr>
              <a:t>Assessments:</a:t>
            </a:r>
            <a:endParaRPr sz="2800" u="sng">
              <a:latin typeface="Comic Sans MS"/>
              <a:ea typeface="Comic Sans MS"/>
              <a:cs typeface="Comic Sans MS"/>
              <a:sym typeface="Comic Sans MS"/>
            </a:endParaRPr>
          </a:p>
          <a:p>
            <a:pPr indent="-406400" lvl="0" marL="457200" rtl="0" algn="l">
              <a:spcBef>
                <a:spcPts val="640"/>
              </a:spcBef>
              <a:spcAft>
                <a:spcPts val="0"/>
              </a:spcAft>
              <a:buSzPts val="2800"/>
              <a:buFont typeface="Comic Sans MS"/>
              <a:buChar char="●"/>
            </a:pPr>
            <a:r>
              <a:rPr lang="en-US" sz="2800">
                <a:latin typeface="Comic Sans MS"/>
                <a:ea typeface="Comic Sans MS"/>
                <a:cs typeface="Comic Sans MS"/>
                <a:sym typeface="Comic Sans MS"/>
              </a:rPr>
              <a:t>STAR Testing in Reading &amp; Math</a:t>
            </a:r>
            <a:endParaRPr sz="2800">
              <a:latin typeface="Comic Sans MS"/>
              <a:ea typeface="Comic Sans MS"/>
              <a:cs typeface="Comic Sans MS"/>
              <a:sym typeface="Comic Sans MS"/>
            </a:endParaRPr>
          </a:p>
          <a:p>
            <a:pPr indent="0" lvl="0" marL="457200" rtl="0" algn="l">
              <a:spcBef>
                <a:spcPts val="640"/>
              </a:spcBef>
              <a:spcAft>
                <a:spcPts val="0"/>
              </a:spcAft>
              <a:buNone/>
            </a:pPr>
            <a:r>
              <a:rPr lang="en-US" sz="2800">
                <a:latin typeface="Comic Sans MS"/>
                <a:ea typeface="Comic Sans MS"/>
                <a:cs typeface="Comic Sans MS"/>
                <a:sym typeface="Comic Sans MS"/>
              </a:rPr>
              <a:t>(fall, winter, spring)</a:t>
            </a:r>
            <a:endParaRPr sz="2800">
              <a:latin typeface="Comic Sans MS"/>
              <a:ea typeface="Comic Sans MS"/>
              <a:cs typeface="Comic Sans MS"/>
              <a:sym typeface="Comic Sans MS"/>
            </a:endParaRPr>
          </a:p>
          <a:p>
            <a:pPr indent="0" lvl="0" marL="0" rtl="0" algn="l">
              <a:spcBef>
                <a:spcPts val="640"/>
              </a:spcBef>
              <a:spcAft>
                <a:spcPts val="0"/>
              </a:spcAft>
              <a:buNone/>
            </a:pPr>
            <a:r>
              <a:rPr lang="en-US" sz="2800">
                <a:latin typeface="Comic Sans MS"/>
                <a:ea typeface="Comic Sans MS"/>
                <a:cs typeface="Comic Sans MS"/>
                <a:sym typeface="Comic Sans MS"/>
              </a:rPr>
              <a:t>    Results will be share with parents.</a:t>
            </a:r>
            <a:endParaRPr sz="2800">
              <a:latin typeface="Comic Sans MS"/>
              <a:ea typeface="Comic Sans MS"/>
              <a:cs typeface="Comic Sans MS"/>
              <a:sym typeface="Comic Sans MS"/>
            </a:endParaRPr>
          </a:p>
          <a:p>
            <a:pPr indent="-406400" lvl="0" marL="457200" rtl="0" algn="l">
              <a:spcBef>
                <a:spcPts val="640"/>
              </a:spcBef>
              <a:spcAft>
                <a:spcPts val="0"/>
              </a:spcAft>
              <a:buSzPts val="2800"/>
              <a:buFont typeface="Comic Sans MS"/>
              <a:buChar char="●"/>
            </a:pPr>
            <a:r>
              <a:rPr lang="en-US" sz="2800">
                <a:latin typeface="Comic Sans MS"/>
                <a:ea typeface="Comic Sans MS"/>
                <a:cs typeface="Comic Sans MS"/>
                <a:sym typeface="Comic Sans MS"/>
              </a:rPr>
              <a:t>Math Fact Testing - addition &amp; subtraction (fall, winter, and spring)</a:t>
            </a:r>
            <a:endParaRPr sz="2800">
              <a:latin typeface="Comic Sans MS"/>
              <a:ea typeface="Comic Sans MS"/>
              <a:cs typeface="Comic Sans MS"/>
              <a:sym typeface="Comic Sans MS"/>
            </a:endParaRPr>
          </a:p>
          <a:p>
            <a:pPr indent="0" lvl="0" marL="0" rtl="0" algn="l">
              <a:spcBef>
                <a:spcPts val="640"/>
              </a:spcBef>
              <a:spcAft>
                <a:spcPts val="0"/>
              </a:spcAft>
              <a:buNone/>
            </a:pPr>
            <a:r>
              <a:rPr lang="en-US" sz="2800">
                <a:latin typeface="Comic Sans MS"/>
                <a:ea typeface="Comic Sans MS"/>
                <a:cs typeface="Comic Sans MS"/>
                <a:sym typeface="Comic Sans MS"/>
              </a:rPr>
              <a:t>    multiplication (winter and spring)</a:t>
            </a:r>
            <a:endParaRPr sz="2800">
              <a:latin typeface="Comic Sans MS"/>
              <a:ea typeface="Comic Sans MS"/>
              <a:cs typeface="Comic Sans MS"/>
              <a:sym typeface="Comic Sans MS"/>
            </a:endParaRPr>
          </a:p>
          <a:p>
            <a:pPr indent="0" lvl="0" marL="0" rtl="0" algn="l">
              <a:spcBef>
                <a:spcPts val="640"/>
              </a:spcBef>
              <a:spcAft>
                <a:spcPts val="0"/>
              </a:spcAft>
              <a:buNone/>
            </a:pPr>
            <a:r>
              <a:rPr lang="en-US" sz="2800">
                <a:latin typeface="Comic Sans MS"/>
                <a:ea typeface="Comic Sans MS"/>
                <a:cs typeface="Comic Sans MS"/>
                <a:sym typeface="Comic Sans MS"/>
              </a:rPr>
              <a:t>    Results will be shared with parents.</a:t>
            </a:r>
            <a:endParaRPr sz="2800">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sp>
        <p:nvSpPr>
          <p:cNvPr id="239" name="Google Shape;239;p32"/>
          <p:cNvSpPr txBox="1"/>
          <p:nvPr>
            <p:ph type="title"/>
          </p:nvPr>
        </p:nvSpPr>
        <p:spPr>
          <a:xfrm>
            <a:off x="685800" y="269250"/>
            <a:ext cx="7772400" cy="147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t/>
            </a:r>
            <a:endParaRPr sz="1800">
              <a:latin typeface="Annie Use Your Telescope"/>
              <a:ea typeface="Annie Use Your Telescope"/>
              <a:cs typeface="Annie Use Your Telescope"/>
              <a:sym typeface="Annie Use Your Telescope"/>
            </a:endParaRPr>
          </a:p>
          <a:p>
            <a:pPr indent="0" lvl="0" marL="0" marR="0" rtl="0" algn="ctr">
              <a:lnSpc>
                <a:spcPct val="100000"/>
              </a:lnSpc>
              <a:spcBef>
                <a:spcPts val="0"/>
              </a:spcBef>
              <a:spcAft>
                <a:spcPts val="0"/>
              </a:spcAft>
              <a:buClr>
                <a:schemeClr val="dk2"/>
              </a:buClr>
              <a:buSzPts val="4400"/>
              <a:buFont typeface="Arial"/>
              <a:buNone/>
            </a:pPr>
            <a:r>
              <a:rPr b="1" lang="en-US" sz="5900">
                <a:solidFill>
                  <a:srgbClr val="38761D"/>
                </a:solidFill>
                <a:latin typeface="Annie Use Your Telescope"/>
                <a:ea typeface="Annie Use Your Telescope"/>
                <a:cs typeface="Annie Use Your Telescope"/>
                <a:sym typeface="Annie Use Your Telescope"/>
              </a:rPr>
              <a:t>Grading Scale</a:t>
            </a:r>
            <a:endParaRPr sz="5900">
              <a:solidFill>
                <a:srgbClr val="38761D"/>
              </a:solidFill>
            </a:endParaRPr>
          </a:p>
        </p:txBody>
      </p:sp>
      <p:sp>
        <p:nvSpPr>
          <p:cNvPr id="240" name="Google Shape;240;p32"/>
          <p:cNvSpPr txBox="1"/>
          <p:nvPr>
            <p:ph idx="1" type="body"/>
          </p:nvPr>
        </p:nvSpPr>
        <p:spPr>
          <a:xfrm>
            <a:off x="409425" y="1880825"/>
            <a:ext cx="8048700" cy="486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640"/>
              </a:spcBef>
              <a:spcAft>
                <a:spcPts val="0"/>
              </a:spcAft>
              <a:buNone/>
            </a:pPr>
            <a:r>
              <a:rPr lang="en-US" sz="1900">
                <a:latin typeface="Comic Sans MS"/>
                <a:ea typeface="Comic Sans MS"/>
                <a:cs typeface="Comic Sans MS"/>
                <a:sym typeface="Comic Sans MS"/>
              </a:rPr>
              <a:t>A+ = 100,99  	A = 98,97,96,95   		A- = 94,93 </a:t>
            </a:r>
            <a:endParaRPr sz="1900">
              <a:latin typeface="Comic Sans MS"/>
              <a:ea typeface="Comic Sans MS"/>
              <a:cs typeface="Comic Sans MS"/>
              <a:sym typeface="Comic Sans MS"/>
            </a:endParaRPr>
          </a:p>
          <a:p>
            <a:pPr indent="0" lvl="0" marL="0" marR="0" rtl="0" algn="l">
              <a:lnSpc>
                <a:spcPct val="100000"/>
              </a:lnSpc>
              <a:spcBef>
                <a:spcPts val="640"/>
              </a:spcBef>
              <a:spcAft>
                <a:spcPts val="0"/>
              </a:spcAft>
              <a:buNone/>
            </a:pPr>
            <a:r>
              <a:t/>
            </a:r>
            <a:endParaRPr sz="1900">
              <a:latin typeface="Comic Sans MS"/>
              <a:ea typeface="Comic Sans MS"/>
              <a:cs typeface="Comic Sans MS"/>
              <a:sym typeface="Comic Sans MS"/>
            </a:endParaRPr>
          </a:p>
          <a:p>
            <a:pPr indent="0" lvl="0" marL="0" marR="0" rtl="0" algn="l">
              <a:lnSpc>
                <a:spcPct val="100000"/>
              </a:lnSpc>
              <a:spcBef>
                <a:spcPts val="640"/>
              </a:spcBef>
              <a:spcAft>
                <a:spcPts val="0"/>
              </a:spcAft>
              <a:buNone/>
            </a:pPr>
            <a:r>
              <a:rPr lang="en-US" sz="1900">
                <a:latin typeface="Comic Sans MS"/>
                <a:ea typeface="Comic Sans MS"/>
                <a:cs typeface="Comic Sans MS"/>
                <a:sym typeface="Comic Sans MS"/>
              </a:rPr>
              <a:t>B+ = 92,91 		B = 90,89 				B- = 88,87  </a:t>
            </a:r>
            <a:endParaRPr sz="1900">
              <a:latin typeface="Comic Sans MS"/>
              <a:ea typeface="Comic Sans MS"/>
              <a:cs typeface="Comic Sans MS"/>
              <a:sym typeface="Comic Sans MS"/>
            </a:endParaRPr>
          </a:p>
          <a:p>
            <a:pPr indent="0" lvl="0" marL="0" rtl="0" algn="l">
              <a:spcBef>
                <a:spcPts val="640"/>
              </a:spcBef>
              <a:spcAft>
                <a:spcPts val="0"/>
              </a:spcAft>
              <a:buNone/>
            </a:pPr>
            <a:r>
              <a:t/>
            </a:r>
            <a:endParaRPr sz="1900">
              <a:latin typeface="Comic Sans MS"/>
              <a:ea typeface="Comic Sans MS"/>
              <a:cs typeface="Comic Sans MS"/>
              <a:sym typeface="Comic Sans MS"/>
            </a:endParaRPr>
          </a:p>
          <a:p>
            <a:pPr indent="0" lvl="0" marL="0" rtl="0" algn="l">
              <a:spcBef>
                <a:spcPts val="640"/>
              </a:spcBef>
              <a:spcAft>
                <a:spcPts val="0"/>
              </a:spcAft>
              <a:buNone/>
            </a:pPr>
            <a:r>
              <a:rPr lang="en-US" sz="1900">
                <a:latin typeface="Comic Sans MS"/>
                <a:ea typeface="Comic Sans MS"/>
                <a:cs typeface="Comic Sans MS"/>
                <a:sym typeface="Comic Sans MS"/>
              </a:rPr>
              <a:t>C+ = 86,85 		C = 84,83,82,81,80,79 	C- = 78,77</a:t>
            </a:r>
            <a:endParaRPr sz="1900">
              <a:latin typeface="Comic Sans MS"/>
              <a:ea typeface="Comic Sans MS"/>
              <a:cs typeface="Comic Sans MS"/>
              <a:sym typeface="Comic Sans MS"/>
            </a:endParaRPr>
          </a:p>
          <a:p>
            <a:pPr indent="0" lvl="0" marL="0" marR="0" rtl="0" algn="l">
              <a:lnSpc>
                <a:spcPct val="100000"/>
              </a:lnSpc>
              <a:spcBef>
                <a:spcPts val="640"/>
              </a:spcBef>
              <a:spcAft>
                <a:spcPts val="0"/>
              </a:spcAft>
              <a:buNone/>
            </a:pPr>
            <a:r>
              <a:t/>
            </a:r>
            <a:endParaRPr sz="1900">
              <a:latin typeface="Comic Sans MS"/>
              <a:ea typeface="Comic Sans MS"/>
              <a:cs typeface="Comic Sans MS"/>
              <a:sym typeface="Comic Sans MS"/>
            </a:endParaRPr>
          </a:p>
          <a:p>
            <a:pPr indent="0" lvl="0" marL="0" marR="0" rtl="0" algn="l">
              <a:lnSpc>
                <a:spcPct val="100000"/>
              </a:lnSpc>
              <a:spcBef>
                <a:spcPts val="640"/>
              </a:spcBef>
              <a:spcAft>
                <a:spcPts val="0"/>
              </a:spcAft>
              <a:buNone/>
            </a:pPr>
            <a:r>
              <a:rPr lang="en-US" sz="1900">
                <a:latin typeface="Comic Sans MS"/>
                <a:ea typeface="Comic Sans MS"/>
                <a:cs typeface="Comic Sans MS"/>
                <a:sym typeface="Comic Sans MS"/>
              </a:rPr>
              <a:t>D+ = 76,75  		D = 74,73,72 			D- = 71,70</a:t>
            </a:r>
            <a:endParaRPr sz="1900">
              <a:latin typeface="Comic Sans MS"/>
              <a:ea typeface="Comic Sans MS"/>
              <a:cs typeface="Comic Sans MS"/>
              <a:sym typeface="Comic Sans MS"/>
            </a:endParaRPr>
          </a:p>
          <a:p>
            <a:pPr indent="0" lvl="0" marL="0" marR="0" rtl="0" algn="l">
              <a:lnSpc>
                <a:spcPct val="100000"/>
              </a:lnSpc>
              <a:spcBef>
                <a:spcPts val="640"/>
              </a:spcBef>
              <a:spcAft>
                <a:spcPts val="0"/>
              </a:spcAft>
              <a:buNone/>
            </a:pPr>
            <a:r>
              <a:t/>
            </a:r>
            <a:endParaRPr sz="1900">
              <a:latin typeface="Comic Sans MS"/>
              <a:ea typeface="Comic Sans MS"/>
              <a:cs typeface="Comic Sans MS"/>
              <a:sym typeface="Comic Sans MS"/>
            </a:endParaRPr>
          </a:p>
          <a:p>
            <a:pPr indent="0" lvl="0" marL="0" marR="0" rtl="0" algn="l">
              <a:lnSpc>
                <a:spcPct val="100000"/>
              </a:lnSpc>
              <a:spcBef>
                <a:spcPts val="640"/>
              </a:spcBef>
              <a:spcAft>
                <a:spcPts val="0"/>
              </a:spcAft>
              <a:buNone/>
            </a:pPr>
            <a:r>
              <a:rPr lang="en-US" sz="1900">
                <a:latin typeface="Comic Sans MS"/>
                <a:ea typeface="Comic Sans MS"/>
                <a:cs typeface="Comic Sans MS"/>
                <a:sym typeface="Comic Sans MS"/>
              </a:rPr>
              <a:t>F = 69-0</a:t>
            </a:r>
            <a:endParaRPr sz="1900">
              <a:latin typeface="Comic Sans MS"/>
              <a:ea typeface="Comic Sans MS"/>
              <a:cs typeface="Comic Sans MS"/>
              <a:sym typeface="Comic Sans MS"/>
            </a:endParaRPr>
          </a:p>
          <a:p>
            <a:pPr indent="0" lvl="0" marL="0" marR="0" rtl="0" algn="l">
              <a:lnSpc>
                <a:spcPct val="100000"/>
              </a:lnSpc>
              <a:spcBef>
                <a:spcPts val="640"/>
              </a:spcBef>
              <a:spcAft>
                <a:spcPts val="0"/>
              </a:spcAft>
              <a:buNone/>
            </a:pPr>
            <a:r>
              <a:t/>
            </a:r>
            <a:endParaRPr b="1" sz="2000">
              <a:latin typeface="Annie Use Your Telescope"/>
              <a:ea typeface="Annie Use Your Telescope"/>
              <a:cs typeface="Annie Use Your Telescope"/>
              <a:sym typeface="Annie Use Your Telescope"/>
            </a:endParaRPr>
          </a:p>
          <a:p>
            <a:pPr indent="0" lvl="0" marL="0" marR="0" rtl="0" algn="l">
              <a:lnSpc>
                <a:spcPct val="100000"/>
              </a:lnSpc>
              <a:spcBef>
                <a:spcPts val="640"/>
              </a:spcBef>
              <a:spcAft>
                <a:spcPts val="0"/>
              </a:spcAft>
              <a:buNone/>
            </a:pPr>
            <a:r>
              <a:t/>
            </a:r>
            <a:endParaRPr b="1" sz="2000">
              <a:latin typeface="Annie Use Your Telescope"/>
              <a:ea typeface="Annie Use Your Telescope"/>
              <a:cs typeface="Annie Use Your Telescope"/>
              <a:sym typeface="Annie Use Your Telescope"/>
            </a:endParaRPr>
          </a:p>
        </p:txBody>
      </p:sp>
      <p:pic>
        <p:nvPicPr>
          <p:cNvPr id="241" name="Google Shape;241;p32"/>
          <p:cNvPicPr preferRelativeResize="0"/>
          <p:nvPr/>
        </p:nvPicPr>
        <p:blipFill>
          <a:blip r:embed="rId3">
            <a:alphaModFix/>
          </a:blip>
          <a:stretch>
            <a:fillRect/>
          </a:stretch>
        </p:blipFill>
        <p:spPr>
          <a:xfrm>
            <a:off x="6760250" y="579046"/>
            <a:ext cx="925525" cy="1051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3"/>
          <p:cNvSpPr txBox="1"/>
          <p:nvPr>
            <p:ph type="title"/>
          </p:nvPr>
        </p:nvSpPr>
        <p:spPr>
          <a:xfrm>
            <a:off x="685800" y="5334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5900">
                <a:solidFill>
                  <a:srgbClr val="38761D"/>
                </a:solidFill>
                <a:latin typeface="Annie Use Your Telescope"/>
                <a:ea typeface="Annie Use Your Telescope"/>
                <a:cs typeface="Annie Use Your Telescope"/>
                <a:sym typeface="Annie Use Your Telescope"/>
              </a:rPr>
              <a:t>What is Graded:</a:t>
            </a:r>
            <a:endParaRPr b="1" sz="5900">
              <a:solidFill>
                <a:srgbClr val="38761D"/>
              </a:solidFill>
              <a:latin typeface="Annie Use Your Telescope"/>
              <a:ea typeface="Annie Use Your Telescope"/>
              <a:cs typeface="Annie Use Your Telescope"/>
              <a:sym typeface="Annie Use Your Telescope"/>
            </a:endParaRPr>
          </a:p>
        </p:txBody>
      </p:sp>
      <p:sp>
        <p:nvSpPr>
          <p:cNvPr id="248" name="Google Shape;248;p33"/>
          <p:cNvSpPr txBox="1"/>
          <p:nvPr>
            <p:ph idx="1" type="body"/>
          </p:nvPr>
        </p:nvSpPr>
        <p:spPr>
          <a:xfrm>
            <a:off x="685800" y="1981200"/>
            <a:ext cx="7772400" cy="4114800"/>
          </a:xfrm>
          <a:prstGeom prst="rect">
            <a:avLst/>
          </a:prstGeom>
        </p:spPr>
        <p:txBody>
          <a:bodyPr anchorCtr="0" anchor="t" bIns="45700" lIns="91425" spcFirstLastPara="1" rIns="91425" wrap="square" tIns="45700">
            <a:noAutofit/>
          </a:bodyPr>
          <a:lstStyle/>
          <a:p>
            <a:pPr indent="0" lvl="0" marL="457200" rtl="0" algn="l">
              <a:spcBef>
                <a:spcPts val="640"/>
              </a:spcBef>
              <a:spcAft>
                <a:spcPts val="0"/>
              </a:spcAft>
              <a:buNone/>
            </a:pPr>
            <a:r>
              <a:t/>
            </a:r>
            <a:endParaRPr b="1" sz="2300">
              <a:latin typeface="Annie Use Your Telescope"/>
              <a:ea typeface="Annie Use Your Telescope"/>
              <a:cs typeface="Annie Use Your Telescope"/>
              <a:sym typeface="Annie Use Your Telescope"/>
            </a:endParaRPr>
          </a:p>
          <a:p>
            <a:pPr indent="-374650" lvl="0" marL="457200" rtl="0" algn="l">
              <a:spcBef>
                <a:spcPts val="640"/>
              </a:spcBef>
              <a:spcAft>
                <a:spcPts val="0"/>
              </a:spcAft>
              <a:buSzPts val="2300"/>
              <a:buFont typeface="Annie Use Your Telescope"/>
              <a:buAutoNum type="arabicParenR"/>
            </a:pPr>
            <a:r>
              <a:rPr b="1" lang="en-US" sz="2300">
                <a:latin typeface="Annie Use Your Telescope"/>
                <a:ea typeface="Annie Use Your Telescope"/>
                <a:cs typeface="Annie Use Your Telescope"/>
                <a:sym typeface="Annie Use Your Telescope"/>
              </a:rPr>
              <a:t>Daily Work (once concepts have been practiced)</a:t>
            </a:r>
            <a:endParaRPr b="1" sz="2300">
              <a:latin typeface="Annie Use Your Telescope"/>
              <a:ea typeface="Annie Use Your Telescope"/>
              <a:cs typeface="Annie Use Your Telescope"/>
              <a:sym typeface="Annie Use Your Telescope"/>
            </a:endParaRPr>
          </a:p>
          <a:p>
            <a:pPr indent="-374650" lvl="0" marL="457200" rtl="0" algn="l">
              <a:spcBef>
                <a:spcPts val="0"/>
              </a:spcBef>
              <a:spcAft>
                <a:spcPts val="0"/>
              </a:spcAft>
              <a:buSzPts val="2300"/>
              <a:buFont typeface="Annie Use Your Telescope"/>
              <a:buAutoNum type="arabicParenR"/>
            </a:pPr>
            <a:r>
              <a:rPr b="1" lang="en-US" sz="2300">
                <a:latin typeface="Annie Use Your Telescope"/>
                <a:ea typeface="Annie Use Your Telescope"/>
                <a:cs typeface="Annie Use Your Telescope"/>
                <a:sym typeface="Annie Use Your Telescope"/>
              </a:rPr>
              <a:t>Tests/Quizzes</a:t>
            </a:r>
            <a:endParaRPr b="1" sz="2300">
              <a:latin typeface="Annie Use Your Telescope"/>
              <a:ea typeface="Annie Use Your Telescope"/>
              <a:cs typeface="Annie Use Your Telescope"/>
              <a:sym typeface="Annie Use Your Telescope"/>
            </a:endParaRPr>
          </a:p>
          <a:p>
            <a:pPr indent="-374650" lvl="0" marL="457200" rtl="0" algn="l">
              <a:spcBef>
                <a:spcPts val="0"/>
              </a:spcBef>
              <a:spcAft>
                <a:spcPts val="0"/>
              </a:spcAft>
              <a:buSzPts val="2300"/>
              <a:buFont typeface="Annie Use Your Telescope"/>
              <a:buAutoNum type="arabicParenR"/>
            </a:pPr>
            <a:r>
              <a:rPr b="1" lang="en-US" sz="2300">
                <a:latin typeface="Annie Use Your Telescope"/>
                <a:ea typeface="Annie Use Your Telescope"/>
                <a:cs typeface="Annie Use Your Telescope"/>
                <a:sym typeface="Annie Use Your Telescope"/>
              </a:rPr>
              <a:t>Projects</a:t>
            </a:r>
            <a:endParaRPr b="1" sz="2300">
              <a:latin typeface="Annie Use Your Telescope"/>
              <a:ea typeface="Annie Use Your Telescope"/>
              <a:cs typeface="Annie Use Your Telescope"/>
              <a:sym typeface="Annie Use Your Telescope"/>
            </a:endParaRPr>
          </a:p>
          <a:p>
            <a:pPr indent="-374650" lvl="0" marL="457200" rtl="0" algn="l">
              <a:spcBef>
                <a:spcPts val="0"/>
              </a:spcBef>
              <a:spcAft>
                <a:spcPts val="0"/>
              </a:spcAft>
              <a:buSzPts val="2300"/>
              <a:buFont typeface="Annie Use Your Telescope"/>
              <a:buAutoNum type="arabicParenR"/>
            </a:pPr>
            <a:r>
              <a:rPr b="1" lang="en-US" sz="2300">
                <a:latin typeface="Annie Use Your Telescope"/>
                <a:ea typeface="Annie Use Your Telescope"/>
                <a:cs typeface="Annie Use Your Telescope"/>
                <a:sym typeface="Annie Use Your Telescope"/>
              </a:rPr>
              <a:t>Book Reports</a:t>
            </a:r>
            <a:endParaRPr b="1" sz="2300">
              <a:latin typeface="Annie Use Your Telescope"/>
              <a:ea typeface="Annie Use Your Telescope"/>
              <a:cs typeface="Annie Use Your Telescope"/>
              <a:sym typeface="Annie Use Your Telescope"/>
            </a:endParaRPr>
          </a:p>
          <a:p>
            <a:pPr indent="0" lvl="0" marL="0" rtl="0" algn="l">
              <a:spcBef>
                <a:spcPts val="640"/>
              </a:spcBef>
              <a:spcAft>
                <a:spcPts val="0"/>
              </a:spcAft>
              <a:buNone/>
            </a:pPr>
            <a:r>
              <a:rPr b="1" lang="en-US" sz="2300">
                <a:latin typeface="Annie Use Your Telescope"/>
                <a:ea typeface="Annie Use Your Telescope"/>
                <a:cs typeface="Annie Use Your Telescope"/>
                <a:sym typeface="Annie Use Your Telescope"/>
              </a:rPr>
              <a:t>* Assignments may be redone. Tests and quizzes MAY NOT be redone.</a:t>
            </a:r>
            <a:endParaRPr b="1" sz="2300">
              <a:latin typeface="Annie Use Your Telescope"/>
              <a:ea typeface="Annie Use Your Telescope"/>
              <a:cs typeface="Annie Use Your Telescope"/>
              <a:sym typeface="Annie Use Your Telescope"/>
            </a:endParaRPr>
          </a:p>
          <a:p>
            <a:pPr indent="0" lvl="0" marL="0" rtl="0" algn="l">
              <a:spcBef>
                <a:spcPts val="640"/>
              </a:spcBef>
              <a:spcAft>
                <a:spcPts val="0"/>
              </a:spcAft>
              <a:buNone/>
            </a:pPr>
            <a:r>
              <a:rPr b="1" lang="en-US" sz="2300">
                <a:latin typeface="Annie Use Your Telescope"/>
                <a:ea typeface="Annie Use Your Telescope"/>
                <a:cs typeface="Annie Use Your Telescope"/>
                <a:sym typeface="Annie Use Your Telescope"/>
              </a:rPr>
              <a:t>* If a paper has “</a:t>
            </a:r>
            <a:r>
              <a:rPr b="1" lang="en-US" sz="2300" u="sng">
                <a:latin typeface="Annie Use Your Telescope"/>
                <a:ea typeface="Annie Use Your Telescope"/>
                <a:cs typeface="Annie Use Your Telescope"/>
                <a:sym typeface="Annie Use Your Telescope"/>
              </a:rPr>
              <a:t>DTIC”</a:t>
            </a:r>
            <a:r>
              <a:rPr b="1" lang="en-US" sz="2300">
                <a:latin typeface="Annie Use Your Telescope"/>
                <a:ea typeface="Annie Use Your Telescope"/>
                <a:cs typeface="Annie Use Your Telescope"/>
                <a:sym typeface="Annie Use Your Telescope"/>
              </a:rPr>
              <a:t> (Did Together in Class) written at the top of the page, this means the work was either </a:t>
            </a:r>
            <a:r>
              <a:rPr b="1" lang="en-US" sz="2300" u="sng">
                <a:latin typeface="Annie Use Your Telescope"/>
                <a:ea typeface="Annie Use Your Telescope"/>
                <a:cs typeface="Annie Use Your Telescope"/>
                <a:sym typeface="Annie Use Your Telescope"/>
              </a:rPr>
              <a:t>completed together</a:t>
            </a:r>
            <a:r>
              <a:rPr b="1" lang="en-US" sz="2300">
                <a:latin typeface="Annie Use Your Telescope"/>
                <a:ea typeface="Annie Use Your Telescope"/>
                <a:cs typeface="Annie Use Your Telescope"/>
                <a:sym typeface="Annie Use Your Telescope"/>
              </a:rPr>
              <a:t> or </a:t>
            </a:r>
            <a:r>
              <a:rPr b="1" lang="en-US" sz="2300" u="sng">
                <a:latin typeface="Annie Use Your Telescope"/>
                <a:ea typeface="Annie Use Your Telescope"/>
                <a:cs typeface="Annie Use Your Telescope"/>
                <a:sym typeface="Annie Use Your Telescope"/>
              </a:rPr>
              <a:t>corrected together</a:t>
            </a:r>
            <a:r>
              <a:rPr b="1" lang="en-US" sz="2300">
                <a:latin typeface="Annie Use Your Telescope"/>
                <a:ea typeface="Annie Use Your Telescope"/>
                <a:cs typeface="Annie Use Your Telescope"/>
                <a:sym typeface="Annie Use Your Telescope"/>
              </a:rPr>
              <a:t>.</a:t>
            </a:r>
            <a:endParaRPr b="1" sz="2300">
              <a:latin typeface="Annie Use Your Telescope"/>
              <a:ea typeface="Annie Use Your Telescope"/>
              <a:cs typeface="Annie Use Your Telescope"/>
              <a:sym typeface="Annie Use Your Telescope"/>
            </a:endParaRPr>
          </a:p>
          <a:p>
            <a:pPr indent="0" lvl="0" marL="0" rtl="0" algn="l">
              <a:spcBef>
                <a:spcPts val="640"/>
              </a:spcBef>
              <a:spcAft>
                <a:spcPts val="0"/>
              </a:spcAft>
              <a:buNone/>
            </a:pPr>
            <a:r>
              <a:t/>
            </a:r>
            <a:endParaRPr b="1" sz="2000">
              <a:latin typeface="Annie Use Your Telescope"/>
              <a:ea typeface="Annie Use Your Telescope"/>
              <a:cs typeface="Annie Use Your Telescope"/>
              <a:sym typeface="Annie Use Your Telescope"/>
            </a:endParaRPr>
          </a:p>
          <a:p>
            <a:pPr indent="0" lvl="0" marL="0" rtl="0" algn="l">
              <a:spcBef>
                <a:spcPts val="64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4"/>
          <p:cNvSpPr txBox="1"/>
          <p:nvPr>
            <p:ph type="title"/>
          </p:nvPr>
        </p:nvSpPr>
        <p:spPr>
          <a:xfrm>
            <a:off x="685800" y="5334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6400">
                <a:solidFill>
                  <a:srgbClr val="38761D"/>
                </a:solidFill>
                <a:latin typeface="Annie Use Your Telescope"/>
                <a:ea typeface="Annie Use Your Telescope"/>
                <a:cs typeface="Annie Use Your Telescope"/>
                <a:sym typeface="Annie Use Your Telescope"/>
              </a:rPr>
              <a:t>Incomplete or Missing Work</a:t>
            </a:r>
            <a:endParaRPr b="1" sz="6400">
              <a:solidFill>
                <a:srgbClr val="38761D"/>
              </a:solidFill>
              <a:latin typeface="Annie Use Your Telescope"/>
              <a:ea typeface="Annie Use Your Telescope"/>
              <a:cs typeface="Annie Use Your Telescope"/>
              <a:sym typeface="Annie Use Your Telescope"/>
            </a:endParaRPr>
          </a:p>
        </p:txBody>
      </p:sp>
      <p:sp>
        <p:nvSpPr>
          <p:cNvPr id="255" name="Google Shape;255;p34"/>
          <p:cNvSpPr txBox="1"/>
          <p:nvPr/>
        </p:nvSpPr>
        <p:spPr>
          <a:xfrm>
            <a:off x="1014425" y="2187925"/>
            <a:ext cx="7302000" cy="35535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US" sz="2200">
                <a:latin typeface="Annie Use Your Telescope"/>
                <a:ea typeface="Annie Use Your Telescope"/>
                <a:cs typeface="Annie Use Your Telescope"/>
                <a:sym typeface="Annie Use Your Telescope"/>
              </a:rPr>
              <a:t>Students will receive a late slip if their homework is not finished </a:t>
            </a:r>
            <a:r>
              <a:rPr lang="en-US" sz="2200">
                <a:latin typeface="Annie Use Your Telescope"/>
                <a:ea typeface="Annie Use Your Telescope"/>
                <a:cs typeface="Annie Use Your Telescope"/>
                <a:sym typeface="Annie Use Your Telescope"/>
              </a:rPr>
              <a:t>or not at school </a:t>
            </a:r>
            <a:r>
              <a:rPr lang="en-US" sz="2200">
                <a:latin typeface="Annie Use Your Telescope"/>
                <a:ea typeface="Annie Use Your Telescope"/>
                <a:cs typeface="Annie Use Your Telescope"/>
                <a:sym typeface="Annie Use Your Telescope"/>
              </a:rPr>
              <a:t>at the start of the school day in which it was due. Please sign the slip. Your child should return the signed late slip with the completed assignment the following day. If your child finishes the </a:t>
            </a:r>
            <a:r>
              <a:rPr lang="en-US" sz="2200">
                <a:latin typeface="Annie Use Your Telescope"/>
                <a:ea typeface="Annie Use Your Telescope"/>
                <a:cs typeface="Annie Use Your Telescope"/>
                <a:sym typeface="Annie Use Your Telescope"/>
              </a:rPr>
              <a:t>assignment</a:t>
            </a:r>
            <a:r>
              <a:rPr lang="en-US" sz="2200">
                <a:latin typeface="Annie Use Your Telescope"/>
                <a:ea typeface="Annie Use Your Telescope"/>
                <a:cs typeface="Annie Use Your Telescope"/>
                <a:sym typeface="Annie Use Your Telescope"/>
              </a:rPr>
              <a:t> by the end of the day, just the signed late slip must be returned.</a:t>
            </a:r>
            <a:endParaRPr sz="2200">
              <a:latin typeface="Annie Use Your Telescope"/>
              <a:ea typeface="Annie Use Your Telescope"/>
              <a:cs typeface="Annie Use Your Telescope"/>
              <a:sym typeface="Annie Use Your Telescope"/>
            </a:endParaRPr>
          </a:p>
          <a:p>
            <a:pPr indent="457200" lvl="0" marL="0" rtl="0" algn="l">
              <a:spcBef>
                <a:spcPts val="0"/>
              </a:spcBef>
              <a:spcAft>
                <a:spcPts val="0"/>
              </a:spcAft>
              <a:buNone/>
            </a:pPr>
            <a:r>
              <a:rPr lang="en-US" sz="2200">
                <a:latin typeface="Annie Use Your Telescope"/>
                <a:ea typeface="Annie Use Your Telescope"/>
                <a:cs typeface="Annie Use Your Telescope"/>
                <a:sym typeface="Annie Use Your Telescope"/>
              </a:rPr>
              <a:t> If the assignment (finished or unfinished) is not at school at the beginning of the school day, the student will be given a copy of the work (if possible) along with a late slip. </a:t>
            </a:r>
            <a:r>
              <a:rPr lang="en-US" sz="2200">
                <a:latin typeface="Annie Use Your Telescope"/>
                <a:ea typeface="Annie Use Your Telescope"/>
                <a:cs typeface="Annie Use Your Telescope"/>
                <a:sym typeface="Annie Use Your Telescope"/>
              </a:rPr>
              <a:t>Your child should return the signed late slip with the completed assignment the following day. </a:t>
            </a:r>
            <a:endParaRPr sz="2200">
              <a:latin typeface="Annie Use Your Telescope"/>
              <a:ea typeface="Annie Use Your Telescope"/>
              <a:cs typeface="Annie Use Your Telescope"/>
              <a:sym typeface="Annie Use Your Telescope"/>
            </a:endParaRPr>
          </a:p>
          <a:p>
            <a:pPr indent="0" lvl="0" marL="0" rtl="0" algn="ctr">
              <a:spcBef>
                <a:spcPts val="0"/>
              </a:spcBef>
              <a:spcAft>
                <a:spcPts val="0"/>
              </a:spcAft>
              <a:buNone/>
            </a:pPr>
            <a:r>
              <a:t/>
            </a:r>
            <a:endParaRPr sz="2200">
              <a:latin typeface="Annie Use Your Telescope"/>
              <a:ea typeface="Annie Use Your Telescope"/>
              <a:cs typeface="Annie Use Your Telescope"/>
              <a:sym typeface="Annie Use Your Telescope"/>
            </a:endParaRPr>
          </a:p>
          <a:p>
            <a:pPr indent="0" lvl="0" marL="0" rtl="0" algn="ctr">
              <a:spcBef>
                <a:spcPts val="0"/>
              </a:spcBef>
              <a:spcAft>
                <a:spcPts val="0"/>
              </a:spcAft>
              <a:buNone/>
            </a:pPr>
            <a:r>
              <a:t/>
            </a:r>
            <a:endParaRPr b="1" sz="2200" u="sng">
              <a:latin typeface="Annie Use Your Telescope"/>
              <a:ea typeface="Annie Use Your Telescope"/>
              <a:cs typeface="Annie Use Your Telescope"/>
              <a:sym typeface="Annie Use Your Telescope"/>
            </a:endParaRPr>
          </a:p>
          <a:p>
            <a:pPr indent="0" lvl="0" marL="0" rtl="0" algn="ctr">
              <a:spcBef>
                <a:spcPts val="0"/>
              </a:spcBef>
              <a:spcAft>
                <a:spcPts val="0"/>
              </a:spcAft>
              <a:buNone/>
            </a:pPr>
            <a:r>
              <a:t/>
            </a:r>
            <a:endParaRPr b="1" sz="2200" u="sng">
              <a:latin typeface="Annie Use Your Telescope"/>
              <a:ea typeface="Annie Use Your Telescope"/>
              <a:cs typeface="Annie Use Your Telescope"/>
              <a:sym typeface="Annie Use Your Telescop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5"/>
          <p:cNvSpPr txBox="1"/>
          <p:nvPr>
            <p:ph type="title"/>
          </p:nvPr>
        </p:nvSpPr>
        <p:spPr>
          <a:xfrm>
            <a:off x="685800" y="533400"/>
            <a:ext cx="77010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6400">
                <a:solidFill>
                  <a:srgbClr val="38761D"/>
                </a:solidFill>
                <a:latin typeface="Annie Use Your Telescope"/>
                <a:ea typeface="Annie Use Your Telescope"/>
                <a:cs typeface="Annie Use Your Telescope"/>
                <a:sym typeface="Annie Use Your Telescope"/>
              </a:rPr>
              <a:t>Behavior</a:t>
            </a:r>
            <a:endParaRPr b="1" sz="6400">
              <a:solidFill>
                <a:srgbClr val="38761D"/>
              </a:solidFill>
              <a:latin typeface="Annie Use Your Telescope"/>
              <a:ea typeface="Annie Use Your Telescope"/>
              <a:cs typeface="Annie Use Your Telescope"/>
              <a:sym typeface="Annie Use Your Telescope"/>
            </a:endParaRPr>
          </a:p>
        </p:txBody>
      </p:sp>
      <p:sp>
        <p:nvSpPr>
          <p:cNvPr id="262" name="Google Shape;262;p35"/>
          <p:cNvSpPr txBox="1"/>
          <p:nvPr>
            <p:ph idx="1" type="body"/>
          </p:nvPr>
        </p:nvSpPr>
        <p:spPr>
          <a:xfrm>
            <a:off x="471725" y="1981200"/>
            <a:ext cx="8433300" cy="41148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sz="3600">
                <a:latin typeface="Annie Use Your Telescope"/>
                <a:ea typeface="Annie Use Your Telescope"/>
                <a:cs typeface="Annie Use Your Telescope"/>
                <a:sym typeface="Annie Use Your Telescope"/>
              </a:rPr>
              <a:t>	</a:t>
            </a:r>
            <a:r>
              <a:rPr lang="en-US" sz="3400">
                <a:latin typeface="Annie Use Your Telescope"/>
                <a:ea typeface="Annie Use Your Telescope"/>
                <a:cs typeface="Annie Use Your Telescope"/>
                <a:sym typeface="Annie Use Your Telescope"/>
              </a:rPr>
              <a:t>A warning will be given to students if they do not make a good choice with </a:t>
            </a:r>
            <a:r>
              <a:rPr lang="en-US" sz="3400">
                <a:latin typeface="Annie Use Your Telescope"/>
                <a:ea typeface="Annie Use Your Telescope"/>
                <a:cs typeface="Annie Use Your Telescope"/>
                <a:sym typeface="Annie Use Your Telescope"/>
              </a:rPr>
              <a:t>regard</a:t>
            </a:r>
            <a:r>
              <a:rPr lang="en-US" sz="3400">
                <a:latin typeface="Annie Use Your Telescope"/>
                <a:ea typeface="Annie Use Your Telescope"/>
                <a:cs typeface="Annie Use Your Telescope"/>
                <a:sym typeface="Annie Use Your Telescope"/>
              </a:rPr>
              <a:t> to behavior. If the behavior continues, a behavior slip will be given to the child to fill out. After three 3 slips have accumulated within a short period of time, a photocopy of the slips will be sent home for a parent’s signature. If the behavior becomes habitual, Mrs. Chattin and/or </a:t>
            </a:r>
            <a:endParaRPr sz="3400">
              <a:latin typeface="Annie Use Your Telescope"/>
              <a:ea typeface="Annie Use Your Telescope"/>
              <a:cs typeface="Annie Use Your Telescope"/>
              <a:sym typeface="Annie Use Your Telescope"/>
            </a:endParaRPr>
          </a:p>
          <a:p>
            <a:pPr indent="0" lvl="0" marL="0" rtl="0" algn="l">
              <a:spcBef>
                <a:spcPts val="640"/>
              </a:spcBef>
              <a:spcAft>
                <a:spcPts val="0"/>
              </a:spcAft>
              <a:buNone/>
            </a:pPr>
            <a:r>
              <a:rPr lang="en-US" sz="3400">
                <a:latin typeface="Annie Use Your Telescope"/>
                <a:ea typeface="Annie Use Your Telescope"/>
                <a:cs typeface="Annie Use Your Telescope"/>
                <a:sym typeface="Annie Use Your Telescope"/>
              </a:rPr>
              <a:t>Dr. Sepich will be notified. </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6" name="Shape 266"/>
        <p:cNvGrpSpPr/>
        <p:nvPr/>
      </p:nvGrpSpPr>
      <p:grpSpPr>
        <a:xfrm>
          <a:off x="0" y="0"/>
          <a:ext cx="0" cy="0"/>
          <a:chOff x="0" y="0"/>
          <a:chExt cx="0" cy="0"/>
        </a:xfrm>
      </p:grpSpPr>
      <p:sp>
        <p:nvSpPr>
          <p:cNvPr id="267" name="Google Shape;267;p36"/>
          <p:cNvSpPr txBox="1"/>
          <p:nvPr>
            <p:ph type="title"/>
          </p:nvPr>
        </p:nvSpPr>
        <p:spPr>
          <a:xfrm>
            <a:off x="685800" y="5334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1" i="0" lang="en-US" sz="5900" u="none" cap="none" strike="noStrike">
                <a:solidFill>
                  <a:srgbClr val="38761D"/>
                </a:solidFill>
                <a:latin typeface="Annie Use Your Telescope"/>
                <a:ea typeface="Annie Use Your Telescope"/>
                <a:cs typeface="Annie Use Your Telescope"/>
                <a:sym typeface="Annie Use Your Telescope"/>
              </a:rPr>
              <a:t>Recess</a:t>
            </a:r>
            <a:endParaRPr b="1" sz="5900">
              <a:solidFill>
                <a:srgbClr val="38761D"/>
              </a:solidFill>
              <a:latin typeface="Annie Use Your Telescope"/>
              <a:ea typeface="Annie Use Your Telescope"/>
              <a:cs typeface="Annie Use Your Telescope"/>
              <a:sym typeface="Annie Use Your Telescope"/>
            </a:endParaRPr>
          </a:p>
        </p:txBody>
      </p:sp>
      <p:sp>
        <p:nvSpPr>
          <p:cNvPr id="268" name="Google Shape;268;p36"/>
          <p:cNvSpPr txBox="1"/>
          <p:nvPr>
            <p:ph idx="1" type="body"/>
          </p:nvPr>
        </p:nvSpPr>
        <p:spPr>
          <a:xfrm>
            <a:off x="533400" y="2271725"/>
            <a:ext cx="7924800" cy="3672000"/>
          </a:xfrm>
          <a:prstGeom prst="rect">
            <a:avLst/>
          </a:prstGeom>
          <a:noFill/>
          <a:ln>
            <a:noFill/>
          </a:ln>
        </p:spPr>
        <p:txBody>
          <a:bodyPr anchorCtr="0" anchor="t" bIns="45700" lIns="91425" spcFirstLastPara="1" rIns="91425" wrap="square" tIns="45700">
            <a:noAutofit/>
          </a:bodyPr>
          <a:lstStyle/>
          <a:p>
            <a:pPr indent="457200" lvl="0" marL="0" marR="0" rtl="0" algn="l">
              <a:lnSpc>
                <a:spcPct val="90000"/>
              </a:lnSpc>
              <a:spcBef>
                <a:spcPts val="560"/>
              </a:spcBef>
              <a:spcAft>
                <a:spcPts val="0"/>
              </a:spcAft>
              <a:buNone/>
            </a:pPr>
            <a:r>
              <a:rPr i="0" lang="en-US" sz="2700" u="none" cap="none" strike="noStrike">
                <a:solidFill>
                  <a:schemeClr val="dk1"/>
                </a:solidFill>
                <a:latin typeface="Annie Use Your Telescope"/>
                <a:ea typeface="Annie Use Your Telescope"/>
                <a:cs typeface="Annie Use Your Telescope"/>
                <a:sym typeface="Annie Use Your Telescope"/>
              </a:rPr>
              <a:t>Please help make sure </a:t>
            </a:r>
            <a:r>
              <a:rPr lang="en-US" sz="2700">
                <a:latin typeface="Annie Use Your Telescope"/>
                <a:ea typeface="Annie Use Your Telescope"/>
                <a:cs typeface="Annie Use Your Telescope"/>
                <a:sym typeface="Annie Use Your Telescope"/>
              </a:rPr>
              <a:t>your child is</a:t>
            </a:r>
            <a:r>
              <a:rPr i="0" lang="en-US" sz="2700" u="none" cap="none" strike="noStrike">
                <a:solidFill>
                  <a:schemeClr val="dk1"/>
                </a:solidFill>
                <a:latin typeface="Annie Use Your Telescope"/>
                <a:ea typeface="Annie Use Your Telescope"/>
                <a:cs typeface="Annie Use Your Telescope"/>
                <a:sym typeface="Annie Use Your Telescope"/>
              </a:rPr>
              <a:t> dressed for outdoor weather.</a:t>
            </a:r>
            <a:r>
              <a:rPr lang="en-US" sz="2700">
                <a:latin typeface="Annie Use Your Telescope"/>
                <a:ea typeface="Annie Use Your Telescope"/>
                <a:cs typeface="Annie Use Your Telescope"/>
                <a:sym typeface="Annie Use Your Telescope"/>
              </a:rPr>
              <a:t> As you know, Nebraska weather can </a:t>
            </a:r>
            <a:r>
              <a:rPr lang="en-US" sz="2700">
                <a:latin typeface="Annie Use Your Telescope"/>
                <a:ea typeface="Annie Use Your Telescope"/>
                <a:cs typeface="Annie Use Your Telescope"/>
                <a:sym typeface="Annie Use Your Telescope"/>
              </a:rPr>
              <a:t>greatly </a:t>
            </a:r>
            <a:r>
              <a:rPr lang="en-US" sz="2700">
                <a:latin typeface="Annie Use Your Telescope"/>
                <a:ea typeface="Annie Use Your Telescope"/>
                <a:cs typeface="Annie Use Your Telescope"/>
                <a:sym typeface="Annie Use Your Telescope"/>
              </a:rPr>
              <a:t>fluctuate </a:t>
            </a:r>
            <a:r>
              <a:rPr lang="en-US" sz="2700">
                <a:latin typeface="Annie Use Your Telescope"/>
                <a:ea typeface="Annie Use Your Telescope"/>
                <a:cs typeface="Annie Use Your Telescope"/>
                <a:sym typeface="Annie Use Your Telescope"/>
              </a:rPr>
              <a:t>throughout the day. An extra pair of socks in your child’s backpack on rainy or snowy days is always a good idea. </a:t>
            </a:r>
            <a:r>
              <a:rPr lang="en-US" sz="2700">
                <a:latin typeface="Annie Use Your Telescope"/>
                <a:ea typeface="Annie Use Your Telescope"/>
                <a:cs typeface="Annie Use Your Telescope"/>
                <a:sym typeface="Annie Use Your Telescope"/>
              </a:rPr>
              <a:t>Feel free to leave an old pair of shoes at school for outdoor activities.</a:t>
            </a:r>
            <a:endParaRPr i="0" sz="2700" u="none" cap="none" strike="noStrike">
              <a:solidFill>
                <a:schemeClr val="dk1"/>
              </a:solidFill>
              <a:latin typeface="Annie Use Your Telescope"/>
              <a:ea typeface="Annie Use Your Telescope"/>
              <a:cs typeface="Annie Use Your Telescope"/>
              <a:sym typeface="Annie Use Your Telescope"/>
            </a:endParaRPr>
          </a:p>
          <a:p>
            <a:pPr indent="0" lvl="0" marL="0" marR="0" rtl="0" algn="l">
              <a:lnSpc>
                <a:spcPct val="90000"/>
              </a:lnSpc>
              <a:spcBef>
                <a:spcPts val="560"/>
              </a:spcBef>
              <a:spcAft>
                <a:spcPts val="0"/>
              </a:spcAft>
              <a:buNone/>
            </a:pPr>
            <a:r>
              <a:rPr lang="en-US" sz="2700">
                <a:latin typeface="Annie Use Your Telescope"/>
                <a:ea typeface="Annie Use Your Telescope"/>
                <a:cs typeface="Annie Use Your Telescope"/>
                <a:sym typeface="Annie Use Your Telescope"/>
              </a:rPr>
              <a:t>	Students may bring a toy(s) from home for recess. The toys must fit into the backpack. Nothing </a:t>
            </a:r>
            <a:r>
              <a:rPr lang="en-US" sz="2700">
                <a:latin typeface="Annie Use Your Telescope"/>
                <a:ea typeface="Annie Use Your Telescope"/>
                <a:cs typeface="Annie Use Your Telescope"/>
                <a:sym typeface="Annie Use Your Telescope"/>
              </a:rPr>
              <a:t>electronic may be brought. Students are responsible for any toys or other items brought to school. </a:t>
            </a:r>
            <a:endParaRPr sz="2700">
              <a:latin typeface="Annie Use Your Telescope"/>
              <a:ea typeface="Annie Use Your Telescope"/>
              <a:cs typeface="Annie Use Your Telescope"/>
              <a:sym typeface="Annie Use Your Telescop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sp>
        <p:nvSpPr>
          <p:cNvPr id="273" name="Google Shape;273;p37"/>
          <p:cNvSpPr txBox="1"/>
          <p:nvPr>
            <p:ph type="title"/>
          </p:nvPr>
        </p:nvSpPr>
        <p:spPr>
          <a:xfrm>
            <a:off x="685800" y="5334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1" lang="en-US" sz="6400">
                <a:solidFill>
                  <a:srgbClr val="38761D"/>
                </a:solidFill>
                <a:latin typeface="Annie Use Your Telescope"/>
                <a:ea typeface="Annie Use Your Telescope"/>
                <a:cs typeface="Annie Use Your Telescope"/>
                <a:sym typeface="Annie Use Your Telescope"/>
              </a:rPr>
              <a:t>Volunteers</a:t>
            </a:r>
            <a:endParaRPr b="1" sz="6400">
              <a:solidFill>
                <a:srgbClr val="38761D"/>
              </a:solidFill>
              <a:latin typeface="Annie Use Your Telescope"/>
              <a:ea typeface="Annie Use Your Telescope"/>
              <a:cs typeface="Annie Use Your Telescope"/>
              <a:sym typeface="Annie Use Your Telescope"/>
            </a:endParaRPr>
          </a:p>
        </p:txBody>
      </p:sp>
      <p:sp>
        <p:nvSpPr>
          <p:cNvPr id="274" name="Google Shape;274;p37"/>
          <p:cNvSpPr txBox="1"/>
          <p:nvPr>
            <p:ph idx="1" type="body"/>
          </p:nvPr>
        </p:nvSpPr>
        <p:spPr>
          <a:xfrm>
            <a:off x="871550" y="1938350"/>
            <a:ext cx="7586700" cy="4114800"/>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0000"/>
              </a:lnSpc>
              <a:spcBef>
                <a:spcPts val="480"/>
              </a:spcBef>
              <a:spcAft>
                <a:spcPts val="0"/>
              </a:spcAft>
              <a:buClr>
                <a:schemeClr val="dk1"/>
              </a:buClr>
              <a:buSzPts val="2400"/>
              <a:buFont typeface="Arial"/>
              <a:buNone/>
            </a:pPr>
            <a:r>
              <a:rPr i="0" lang="en-US" sz="2600" u="none" cap="none" strike="noStrike">
                <a:solidFill>
                  <a:schemeClr val="dk1"/>
                </a:solidFill>
                <a:latin typeface="Annie Use Your Telescope"/>
                <a:ea typeface="Annie Use Your Telescope"/>
                <a:cs typeface="Annie Use Your Telescope"/>
                <a:sym typeface="Annie Use Your Telescope"/>
              </a:rPr>
              <a:t> </a:t>
            </a:r>
            <a:endParaRPr sz="3000">
              <a:latin typeface="Annie Use Your Telescope"/>
              <a:ea typeface="Annie Use Your Telescope"/>
              <a:cs typeface="Annie Use Your Telescope"/>
              <a:sym typeface="Annie Use Your Telescope"/>
            </a:endParaRPr>
          </a:p>
          <a:p>
            <a:pPr indent="0" lvl="0" marL="742950" marR="0" rtl="0" algn="l">
              <a:lnSpc>
                <a:spcPct val="100000"/>
              </a:lnSpc>
              <a:spcBef>
                <a:spcPts val="480"/>
              </a:spcBef>
              <a:spcAft>
                <a:spcPts val="0"/>
              </a:spcAft>
              <a:buNone/>
            </a:pPr>
            <a:r>
              <a:rPr lang="en-US">
                <a:latin typeface="Annie Use Your Telescope"/>
                <a:ea typeface="Annie Use Your Telescope"/>
                <a:cs typeface="Annie Use Your Telescope"/>
                <a:sym typeface="Annie Use Your Telescope"/>
              </a:rPr>
              <a:t>If you would like to volunteer to work with students or help with field trips, please let us know! </a:t>
            </a:r>
            <a:endParaRPr>
              <a:latin typeface="Annie Use Your Telescope"/>
              <a:ea typeface="Annie Use Your Telescope"/>
              <a:cs typeface="Annie Use Your Telescope"/>
              <a:sym typeface="Annie Use Your Telescope"/>
            </a:endParaRPr>
          </a:p>
          <a:p>
            <a:pPr indent="0" lvl="0" marL="742950" marR="0" rtl="0" algn="l">
              <a:lnSpc>
                <a:spcPct val="100000"/>
              </a:lnSpc>
              <a:spcBef>
                <a:spcPts val="480"/>
              </a:spcBef>
              <a:spcAft>
                <a:spcPts val="0"/>
              </a:spcAft>
              <a:buNone/>
            </a:pPr>
            <a:r>
              <a:rPr lang="en-US">
                <a:latin typeface="Annie Use Your Telescope"/>
                <a:ea typeface="Annie Use Your Telescope"/>
                <a:cs typeface="Annie Use Your Telescope"/>
                <a:sym typeface="Annie Use Your Telescope"/>
              </a:rPr>
              <a:t>We appreciate our volunteers!</a:t>
            </a:r>
            <a:endParaRPr>
              <a:latin typeface="Annie Use Your Telescope"/>
              <a:ea typeface="Annie Use Your Telescope"/>
              <a:cs typeface="Annie Use Your Telescope"/>
              <a:sym typeface="Annie Use Your Telescope"/>
            </a:endParaRPr>
          </a:p>
          <a:p>
            <a:pPr indent="0" lvl="0" marL="742950" marR="0" rtl="0" algn="l">
              <a:lnSpc>
                <a:spcPct val="100000"/>
              </a:lnSpc>
              <a:spcBef>
                <a:spcPts val="480"/>
              </a:spcBef>
              <a:spcAft>
                <a:spcPts val="0"/>
              </a:spcAft>
              <a:buNone/>
            </a:pPr>
            <a:r>
              <a:rPr lang="en-US">
                <a:latin typeface="Annie Use Your Telescope"/>
                <a:ea typeface="Annie Use Your Telescope"/>
                <a:cs typeface="Annie Use Your Telescope"/>
                <a:sym typeface="Annie Use Your Telescope"/>
              </a:rPr>
              <a:t>Note: You must have attained or be willing to attain Safe Environment Certification.  </a:t>
            </a:r>
            <a:endParaRPr>
              <a:latin typeface="Annie Use Your Telescope"/>
              <a:ea typeface="Annie Use Your Telescope"/>
              <a:cs typeface="Annie Use Your Telescope"/>
              <a:sym typeface="Annie Use Your Telescope"/>
            </a:endParaRPr>
          </a:p>
          <a:p>
            <a:pPr indent="0" lvl="0" marL="742950" marR="0" rtl="0" algn="l">
              <a:lnSpc>
                <a:spcPct val="100000"/>
              </a:lnSpc>
              <a:spcBef>
                <a:spcPts val="480"/>
              </a:spcBef>
              <a:spcAft>
                <a:spcPts val="0"/>
              </a:spcAft>
              <a:buNone/>
            </a:pPr>
            <a:r>
              <a:t/>
            </a:r>
            <a:endParaRPr sz="1000"/>
          </a:p>
          <a:p>
            <a:pPr indent="-190500" lvl="0" marL="342900" marR="0" rtl="0" algn="l">
              <a:spcBef>
                <a:spcPts val="480"/>
              </a:spcBef>
              <a:spcAft>
                <a:spcPts val="0"/>
              </a:spcAft>
              <a:buClr>
                <a:schemeClr val="dk1"/>
              </a:buClr>
              <a:buSzPts val="2400"/>
              <a:buFont typeface="Arial"/>
              <a:buNone/>
            </a:pPr>
            <a:r>
              <a:t/>
            </a:r>
            <a:endParaRPr b="0" i="0" sz="2400" u="sng" cap="none" strike="noStrike">
              <a:solidFill>
                <a:srgbClr val="000000"/>
              </a:solidFill>
              <a:latin typeface="Arial"/>
              <a:ea typeface="Arial"/>
              <a:cs typeface="Arial"/>
              <a:sym typeface="Arial"/>
              <a:hlinkClick r:id="rId3">
                <a:extLst>
                  <a:ext uri="{A12FA001-AC4F-418D-AE19-62706E023703}">
                    <ahyp:hlinkClr val="tx"/>
                  </a:ext>
                </a:extLst>
              </a:hlinkClick>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p38"/>
          <p:cNvSpPr txBox="1"/>
          <p:nvPr>
            <p:ph type="title"/>
          </p:nvPr>
        </p:nvSpPr>
        <p:spPr>
          <a:xfrm>
            <a:off x="685800" y="5334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1" lang="en-US" sz="5900">
                <a:solidFill>
                  <a:srgbClr val="38761D"/>
                </a:solidFill>
                <a:latin typeface="Annie Use Your Telescope"/>
                <a:ea typeface="Annie Use Your Telescope"/>
                <a:cs typeface="Annie Use Your Telescope"/>
                <a:sym typeface="Annie Use Your Telescope"/>
              </a:rPr>
              <a:t>Birthday Treat &amp; Invitations</a:t>
            </a:r>
            <a:endParaRPr b="1" sz="5900">
              <a:solidFill>
                <a:srgbClr val="38761D"/>
              </a:solidFill>
              <a:latin typeface="Annie Use Your Telescope"/>
              <a:ea typeface="Annie Use Your Telescope"/>
              <a:cs typeface="Annie Use Your Telescope"/>
              <a:sym typeface="Annie Use Your Telescope"/>
            </a:endParaRPr>
          </a:p>
        </p:txBody>
      </p:sp>
      <p:sp>
        <p:nvSpPr>
          <p:cNvPr id="280" name="Google Shape;280;p38"/>
          <p:cNvSpPr txBox="1"/>
          <p:nvPr>
            <p:ph idx="1" type="body"/>
          </p:nvPr>
        </p:nvSpPr>
        <p:spPr>
          <a:xfrm>
            <a:off x="457200" y="1981200"/>
            <a:ext cx="8305800" cy="4114800"/>
          </a:xfrm>
          <a:prstGeom prst="rect">
            <a:avLst/>
          </a:prstGeom>
          <a:noFill/>
          <a:ln>
            <a:noFill/>
          </a:ln>
        </p:spPr>
        <p:txBody>
          <a:bodyPr anchorCtr="0" anchor="t" bIns="45700" lIns="91425" spcFirstLastPara="1" rIns="91425" wrap="square" tIns="45700">
            <a:noAutofit/>
          </a:bodyPr>
          <a:lstStyle/>
          <a:p>
            <a:pPr indent="-400050" lvl="0" marL="457200" marR="0" rtl="0" algn="l">
              <a:lnSpc>
                <a:spcPct val="90000"/>
              </a:lnSpc>
              <a:spcBef>
                <a:spcPts val="560"/>
              </a:spcBef>
              <a:spcAft>
                <a:spcPts val="0"/>
              </a:spcAft>
              <a:buSzPts val="2700"/>
              <a:buFont typeface="Annie Use Your Telescope"/>
              <a:buChar char="●"/>
            </a:pPr>
            <a:r>
              <a:rPr lang="en-US" sz="2700">
                <a:latin typeface="Annie Use Your Telescope"/>
                <a:ea typeface="Annie Use Your Telescope"/>
                <a:cs typeface="Annie Use Your Telescope"/>
                <a:sym typeface="Annie Use Your Telescope"/>
              </a:rPr>
              <a:t>Students may bring a treat to school for their classmates to enjoy on or close to their birthdays. If your child has a summer birthday, we will celebrate his/her half birthday.</a:t>
            </a:r>
            <a:endParaRPr sz="2700">
              <a:latin typeface="Annie Use Your Telescope"/>
              <a:ea typeface="Annie Use Your Telescope"/>
              <a:cs typeface="Annie Use Your Telescope"/>
              <a:sym typeface="Annie Use Your Telescope"/>
            </a:endParaRPr>
          </a:p>
          <a:p>
            <a:pPr indent="-400050" lvl="0" marL="457200" marR="0" rtl="0" algn="l">
              <a:lnSpc>
                <a:spcPct val="90000"/>
              </a:lnSpc>
              <a:spcBef>
                <a:spcPts val="0"/>
              </a:spcBef>
              <a:spcAft>
                <a:spcPts val="0"/>
              </a:spcAft>
              <a:buSzPts val="2700"/>
              <a:buFont typeface="Annie Use Your Telescope"/>
              <a:buChar char="●"/>
            </a:pPr>
            <a:r>
              <a:rPr lang="en-US" sz="2700">
                <a:latin typeface="Annie Use Your Telescope"/>
                <a:ea typeface="Annie Use Your Telescope"/>
                <a:cs typeface="Annie Use Your Telescope"/>
                <a:sym typeface="Annie Use Your Telescope"/>
              </a:rPr>
              <a:t>Please make sure the treats are peanut and tree nut free. Each individual </a:t>
            </a:r>
            <a:r>
              <a:rPr lang="en-US" sz="2700">
                <a:latin typeface="Annie Use Your Telescope"/>
                <a:ea typeface="Annie Use Your Telescope"/>
                <a:cs typeface="Annie Use Your Telescope"/>
                <a:sym typeface="Annie Use Your Telescope"/>
              </a:rPr>
              <a:t>teacher</a:t>
            </a:r>
            <a:r>
              <a:rPr lang="en-US" sz="2700">
                <a:latin typeface="Annie Use Your Telescope"/>
                <a:ea typeface="Annie Use Your Telescope"/>
                <a:cs typeface="Annie Use Your Telescope"/>
                <a:sym typeface="Annie Use Your Telescope"/>
              </a:rPr>
              <a:t> will let you know if there are any other types of </a:t>
            </a:r>
            <a:r>
              <a:rPr lang="en-US" sz="2700">
                <a:latin typeface="Annie Use Your Telescope"/>
                <a:ea typeface="Annie Use Your Telescope"/>
                <a:cs typeface="Annie Use Your Telescope"/>
                <a:sym typeface="Annie Use Your Telescope"/>
              </a:rPr>
              <a:t>allergies</a:t>
            </a:r>
            <a:r>
              <a:rPr lang="en-US" sz="2700">
                <a:latin typeface="Annie Use Your Telescope"/>
                <a:ea typeface="Annie Use Your Telescope"/>
                <a:cs typeface="Annie Use Your Telescope"/>
                <a:sym typeface="Annie Use Your Telescope"/>
              </a:rPr>
              <a:t> in their room. Please provide napkins or necessary utensils for the treat to make it quick and easy to serve at school. </a:t>
            </a:r>
            <a:endParaRPr sz="2700">
              <a:latin typeface="Annie Use Your Telescope"/>
              <a:ea typeface="Annie Use Your Telescope"/>
              <a:cs typeface="Annie Use Your Telescope"/>
              <a:sym typeface="Annie Use Your Telescope"/>
            </a:endParaRPr>
          </a:p>
          <a:p>
            <a:pPr indent="-400050" lvl="0" marL="457200" marR="0" rtl="0" algn="l">
              <a:lnSpc>
                <a:spcPct val="90000"/>
              </a:lnSpc>
              <a:spcBef>
                <a:spcPts val="0"/>
              </a:spcBef>
              <a:spcAft>
                <a:spcPts val="0"/>
              </a:spcAft>
              <a:buSzPts val="2700"/>
              <a:buFont typeface="Annie Use Your Telescope"/>
              <a:buChar char="●"/>
            </a:pPr>
            <a:r>
              <a:rPr lang="en-US" sz="2700">
                <a:latin typeface="Annie Use Your Telescope"/>
                <a:ea typeface="Annie Use Your Telescope"/>
                <a:cs typeface="Annie Use Your Telescope"/>
                <a:sym typeface="Annie Use Your Telescope"/>
              </a:rPr>
              <a:t>Students will not be able to pass out invitations to birthday parties at school.   </a:t>
            </a:r>
            <a:endParaRPr b="0" i="0" sz="2700" u="none" cap="none" strike="noStrike">
              <a:solidFill>
                <a:schemeClr val="dk1"/>
              </a:solidFill>
              <a:latin typeface="Arial"/>
              <a:ea typeface="Arial"/>
              <a:cs typeface="Arial"/>
              <a:sym typeface="Arial"/>
            </a:endParaRPr>
          </a:p>
          <a:p>
            <a:pPr indent="-165100" lvl="0" marL="342900" marR="0" rtl="0" algn="l">
              <a:spcBef>
                <a:spcPts val="560"/>
              </a:spcBef>
              <a:spcAft>
                <a:spcPts val="0"/>
              </a:spcAft>
              <a:buClr>
                <a:schemeClr val="dk1"/>
              </a:buClr>
              <a:buSzPts val="2800"/>
              <a:buFont typeface="Arial"/>
              <a:buNone/>
            </a:pPr>
            <a:r>
              <a:t/>
            </a:r>
            <a:endParaRPr b="0" i="0" sz="35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txBox="1"/>
          <p:nvPr>
            <p:ph type="ctrTitle"/>
          </p:nvPr>
        </p:nvSpPr>
        <p:spPr>
          <a:xfrm>
            <a:off x="685800" y="105100"/>
            <a:ext cx="7772400" cy="1064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Welcome Prayer</a:t>
            </a:r>
            <a:endParaRPr/>
          </a:p>
        </p:txBody>
      </p:sp>
      <p:sp>
        <p:nvSpPr>
          <p:cNvPr id="152" name="Google Shape;152;p21"/>
          <p:cNvSpPr txBox="1"/>
          <p:nvPr>
            <p:ph idx="1" type="subTitle"/>
          </p:nvPr>
        </p:nvSpPr>
        <p:spPr>
          <a:xfrm>
            <a:off x="1371600" y="3429000"/>
            <a:ext cx="6400800" cy="17526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t/>
            </a:r>
            <a:endParaRPr/>
          </a:p>
        </p:txBody>
      </p:sp>
      <p:pic>
        <p:nvPicPr>
          <p:cNvPr id="153" name="Google Shape;153;p21"/>
          <p:cNvPicPr preferRelativeResize="0"/>
          <p:nvPr/>
        </p:nvPicPr>
        <p:blipFill>
          <a:blip r:embed="rId3">
            <a:alphaModFix/>
          </a:blip>
          <a:stretch>
            <a:fillRect/>
          </a:stretch>
        </p:blipFill>
        <p:spPr>
          <a:xfrm>
            <a:off x="328450" y="197075"/>
            <a:ext cx="8605350" cy="6529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39"/>
          <p:cNvPicPr preferRelativeResize="0"/>
          <p:nvPr/>
        </p:nvPicPr>
        <p:blipFill>
          <a:blip r:embed="rId3">
            <a:alphaModFix/>
          </a:blip>
          <a:stretch>
            <a:fillRect/>
          </a:stretch>
        </p:blipFill>
        <p:spPr>
          <a:xfrm>
            <a:off x="2606525" y="104825"/>
            <a:ext cx="3333750" cy="1905000"/>
          </a:xfrm>
          <a:prstGeom prst="rect">
            <a:avLst/>
          </a:prstGeom>
          <a:noFill/>
          <a:ln>
            <a:noFill/>
          </a:ln>
        </p:spPr>
      </p:pic>
      <p:sp>
        <p:nvSpPr>
          <p:cNvPr id="287" name="Google Shape;287;p39"/>
          <p:cNvSpPr txBox="1"/>
          <p:nvPr/>
        </p:nvSpPr>
        <p:spPr>
          <a:xfrm>
            <a:off x="2318200" y="2345800"/>
            <a:ext cx="28287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Mrs. Stokes</a:t>
            </a:r>
            <a:endParaRPr/>
          </a:p>
          <a:p>
            <a:pPr indent="0" lvl="0" marL="0" rtl="0" algn="l">
              <a:spcBef>
                <a:spcPts val="0"/>
              </a:spcBef>
              <a:spcAft>
                <a:spcPts val="0"/>
              </a:spcAft>
              <a:buNone/>
            </a:pPr>
            <a:r>
              <a:rPr lang="en-US"/>
              <a:t>mary.stokes@spsl.net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88" name="Google Shape;288;p39"/>
          <p:cNvSpPr txBox="1"/>
          <p:nvPr/>
        </p:nvSpPr>
        <p:spPr>
          <a:xfrm>
            <a:off x="5839950" y="1955525"/>
            <a:ext cx="2371500" cy="6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Mrs. Seasted</a:t>
            </a:r>
            <a:endParaRPr/>
          </a:p>
          <a:p>
            <a:pPr indent="0" lvl="0" marL="0" rtl="0" algn="l">
              <a:spcBef>
                <a:spcPts val="0"/>
              </a:spcBef>
              <a:spcAft>
                <a:spcPts val="0"/>
              </a:spcAft>
              <a:buNone/>
            </a:pPr>
            <a:r>
              <a:rPr lang="en-US"/>
              <a:t>monica.seasted@spsl.net</a:t>
            </a:r>
            <a:endParaRPr/>
          </a:p>
        </p:txBody>
      </p:sp>
      <p:pic>
        <p:nvPicPr>
          <p:cNvPr id="289" name="Google Shape;289;p39"/>
          <p:cNvPicPr preferRelativeResize="0"/>
          <p:nvPr/>
        </p:nvPicPr>
        <p:blipFill>
          <a:blip r:embed="rId4">
            <a:alphaModFix/>
          </a:blip>
          <a:stretch>
            <a:fillRect/>
          </a:stretch>
        </p:blipFill>
        <p:spPr>
          <a:xfrm>
            <a:off x="659587" y="2009825"/>
            <a:ext cx="1577337" cy="2237025"/>
          </a:xfrm>
          <a:prstGeom prst="rect">
            <a:avLst/>
          </a:prstGeom>
          <a:noFill/>
          <a:ln>
            <a:noFill/>
          </a:ln>
        </p:spPr>
      </p:pic>
      <p:sp>
        <p:nvSpPr>
          <p:cNvPr id="290" name="Google Shape;290;p39"/>
          <p:cNvSpPr txBox="1"/>
          <p:nvPr/>
        </p:nvSpPr>
        <p:spPr>
          <a:xfrm>
            <a:off x="3184700" y="4853050"/>
            <a:ext cx="217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91" name="Google Shape;291;p39"/>
          <p:cNvSpPr txBox="1"/>
          <p:nvPr/>
        </p:nvSpPr>
        <p:spPr>
          <a:xfrm>
            <a:off x="6110450" y="5151625"/>
            <a:ext cx="307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92" name="Google Shape;292;p39"/>
          <p:cNvSpPr txBox="1"/>
          <p:nvPr/>
        </p:nvSpPr>
        <p:spPr>
          <a:xfrm>
            <a:off x="659575" y="5253250"/>
            <a:ext cx="2828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Miss Messerschmidt</a:t>
            </a:r>
            <a:endParaRPr/>
          </a:p>
          <a:p>
            <a:pPr indent="0" lvl="0" marL="0" rtl="0" algn="l">
              <a:spcBef>
                <a:spcPts val="0"/>
              </a:spcBef>
              <a:spcAft>
                <a:spcPts val="0"/>
              </a:spcAft>
              <a:buNone/>
            </a:pPr>
            <a:r>
              <a:rPr lang="en-US"/>
              <a:t>katie.messerschmidt@spsl.net</a:t>
            </a:r>
            <a:endParaRPr/>
          </a:p>
        </p:txBody>
      </p:sp>
      <p:pic>
        <p:nvPicPr>
          <p:cNvPr id="293" name="Google Shape;293;p39"/>
          <p:cNvPicPr preferRelativeResize="0"/>
          <p:nvPr/>
        </p:nvPicPr>
        <p:blipFill rotWithShape="1">
          <a:blip r:embed="rId5">
            <a:alphaModFix/>
          </a:blip>
          <a:srcRect b="10184" l="0" r="0" t="8988"/>
          <a:stretch/>
        </p:blipFill>
        <p:spPr>
          <a:xfrm>
            <a:off x="3629245" y="4100650"/>
            <a:ext cx="1885498" cy="1905000"/>
          </a:xfrm>
          <a:prstGeom prst="rect">
            <a:avLst/>
          </a:prstGeom>
          <a:noFill/>
          <a:ln>
            <a:noFill/>
          </a:ln>
        </p:spPr>
      </p:pic>
      <p:pic>
        <p:nvPicPr>
          <p:cNvPr id="294" name="Google Shape;294;p39"/>
          <p:cNvPicPr preferRelativeResize="0"/>
          <p:nvPr/>
        </p:nvPicPr>
        <p:blipFill rotWithShape="1">
          <a:blip r:embed="rId6">
            <a:alphaModFix/>
          </a:blip>
          <a:srcRect b="19009" l="21907" r="22518" t="11333"/>
          <a:stretch/>
        </p:blipFill>
        <p:spPr>
          <a:xfrm>
            <a:off x="6752650" y="2952865"/>
            <a:ext cx="1632700" cy="2648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8" name="Shape 298"/>
        <p:cNvGrpSpPr/>
        <p:nvPr/>
      </p:nvGrpSpPr>
      <p:grpSpPr>
        <a:xfrm>
          <a:off x="0" y="0"/>
          <a:ext cx="0" cy="0"/>
          <a:chOff x="0" y="0"/>
          <a:chExt cx="0" cy="0"/>
        </a:xfrm>
      </p:grpSpPr>
      <p:sp>
        <p:nvSpPr>
          <p:cNvPr id="299" name="Google Shape;299;p40"/>
          <p:cNvSpPr txBox="1"/>
          <p:nvPr>
            <p:ph type="title"/>
          </p:nvPr>
        </p:nvSpPr>
        <p:spPr>
          <a:xfrm>
            <a:off x="685800" y="5334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1" i="0" lang="en-US" sz="6400" u="none" cap="none" strike="noStrike">
                <a:solidFill>
                  <a:srgbClr val="38761D"/>
                </a:solidFill>
                <a:latin typeface="Annie Use Your Telescope"/>
                <a:ea typeface="Annie Use Your Telescope"/>
                <a:cs typeface="Annie Use Your Telescope"/>
                <a:sym typeface="Annie Use Your Telescope"/>
              </a:rPr>
              <a:t>Questions?</a:t>
            </a:r>
            <a:endParaRPr b="1" sz="6400">
              <a:solidFill>
                <a:srgbClr val="38761D"/>
              </a:solidFill>
              <a:latin typeface="Annie Use Your Telescope"/>
              <a:ea typeface="Annie Use Your Telescope"/>
              <a:cs typeface="Annie Use Your Telescope"/>
              <a:sym typeface="Annie Use Your Telescope"/>
            </a:endParaRPr>
          </a:p>
        </p:txBody>
      </p:sp>
      <p:sp>
        <p:nvSpPr>
          <p:cNvPr id="300" name="Google Shape;300;p40"/>
          <p:cNvSpPr txBox="1"/>
          <p:nvPr>
            <p:ph idx="1" type="body"/>
          </p:nvPr>
        </p:nvSpPr>
        <p:spPr>
          <a:xfrm>
            <a:off x="459625" y="3744550"/>
            <a:ext cx="7772400" cy="259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0" lang="en-US" sz="2500" u="none">
                <a:solidFill>
                  <a:schemeClr val="dk1"/>
                </a:solidFill>
                <a:latin typeface="Annie Use Your Telescope"/>
                <a:ea typeface="Annie Use Your Telescope"/>
                <a:cs typeface="Annie Use Your Telescope"/>
                <a:sym typeface="Annie Use Your Telescope"/>
              </a:rPr>
              <a:t>Education is a shared commitment </a:t>
            </a:r>
            <a:endParaRPr sz="2500">
              <a:latin typeface="Annie Use Your Telescope"/>
              <a:ea typeface="Annie Use Your Telescope"/>
              <a:cs typeface="Annie Use Your Telescope"/>
              <a:sym typeface="Annie Use Your Telescope"/>
            </a:endParaRPr>
          </a:p>
          <a:p>
            <a:pPr indent="0" lvl="0" marL="0" marR="0" rtl="0" algn="l">
              <a:lnSpc>
                <a:spcPct val="100000"/>
              </a:lnSpc>
              <a:spcBef>
                <a:spcPts val="640"/>
              </a:spcBef>
              <a:spcAft>
                <a:spcPts val="0"/>
              </a:spcAft>
              <a:buNone/>
            </a:pPr>
            <a:r>
              <a:rPr lang="en-US" sz="2500">
                <a:latin typeface="Annie Use Your Telescope"/>
                <a:ea typeface="Annie Use Your Telescope"/>
                <a:cs typeface="Annie Use Your Telescope"/>
                <a:sym typeface="Annie Use Your Telescope"/>
              </a:rPr>
              <a:t>b</a:t>
            </a:r>
            <a:r>
              <a:rPr i="0" lang="en-US" sz="2500" u="none">
                <a:solidFill>
                  <a:schemeClr val="dk1"/>
                </a:solidFill>
                <a:latin typeface="Annie Use Your Telescope"/>
                <a:ea typeface="Annie Use Your Telescope"/>
                <a:cs typeface="Annie Use Your Telescope"/>
                <a:sym typeface="Annie Use Your Telescope"/>
              </a:rPr>
              <a:t>etween dedicated teachers, </a:t>
            </a:r>
            <a:endParaRPr sz="2500">
              <a:latin typeface="Annie Use Your Telescope"/>
              <a:ea typeface="Annie Use Your Telescope"/>
              <a:cs typeface="Annie Use Your Telescope"/>
              <a:sym typeface="Annie Use Your Telescope"/>
            </a:endParaRPr>
          </a:p>
          <a:p>
            <a:pPr indent="0" lvl="0" marL="0" marR="0" rtl="0" algn="l">
              <a:lnSpc>
                <a:spcPct val="100000"/>
              </a:lnSpc>
              <a:spcBef>
                <a:spcPts val="640"/>
              </a:spcBef>
              <a:spcAft>
                <a:spcPts val="0"/>
              </a:spcAft>
              <a:buNone/>
            </a:pPr>
            <a:r>
              <a:rPr lang="en-US" sz="2500">
                <a:latin typeface="Annie Use Your Telescope"/>
                <a:ea typeface="Annie Use Your Telescope"/>
                <a:cs typeface="Annie Use Your Telescope"/>
                <a:sym typeface="Annie Use Your Telescope"/>
              </a:rPr>
              <a:t>m</a:t>
            </a:r>
            <a:r>
              <a:rPr i="0" lang="en-US" sz="2500" u="none">
                <a:solidFill>
                  <a:schemeClr val="dk1"/>
                </a:solidFill>
                <a:latin typeface="Annie Use Your Telescope"/>
                <a:ea typeface="Annie Use Your Telescope"/>
                <a:cs typeface="Annie Use Your Telescope"/>
                <a:sym typeface="Annie Use Your Telescope"/>
              </a:rPr>
              <a:t>otivated students, and enthusiastic</a:t>
            </a:r>
            <a:endParaRPr sz="2500">
              <a:latin typeface="Annie Use Your Telescope"/>
              <a:ea typeface="Annie Use Your Telescope"/>
              <a:cs typeface="Annie Use Your Telescope"/>
              <a:sym typeface="Annie Use Your Telescope"/>
            </a:endParaRPr>
          </a:p>
          <a:p>
            <a:pPr indent="0" lvl="0" marL="0" marR="0" rtl="0" algn="l">
              <a:lnSpc>
                <a:spcPct val="100000"/>
              </a:lnSpc>
              <a:spcBef>
                <a:spcPts val="640"/>
              </a:spcBef>
              <a:spcAft>
                <a:spcPts val="0"/>
              </a:spcAft>
              <a:buNone/>
            </a:pPr>
            <a:r>
              <a:rPr lang="en-US" sz="2500">
                <a:latin typeface="Annie Use Your Telescope"/>
                <a:ea typeface="Annie Use Your Telescope"/>
                <a:cs typeface="Annie Use Your Telescope"/>
                <a:sym typeface="Annie Use Your Telescope"/>
              </a:rPr>
              <a:t>p</a:t>
            </a:r>
            <a:r>
              <a:rPr i="0" lang="en-US" sz="2500" u="none">
                <a:solidFill>
                  <a:schemeClr val="dk1"/>
                </a:solidFill>
                <a:latin typeface="Annie Use Your Telescope"/>
                <a:ea typeface="Annie Use Your Telescope"/>
                <a:cs typeface="Annie Use Your Telescope"/>
                <a:sym typeface="Annie Use Your Telescope"/>
              </a:rPr>
              <a:t>arents with high expectations.</a:t>
            </a:r>
            <a:endParaRPr sz="2500">
              <a:latin typeface="Annie Use Your Telescope"/>
              <a:ea typeface="Annie Use Your Telescope"/>
              <a:cs typeface="Annie Use Your Telescope"/>
              <a:sym typeface="Annie Use Your Telescope"/>
            </a:endParaRPr>
          </a:p>
          <a:p>
            <a:pPr indent="0" lvl="0" marL="0" marR="0" rtl="0" algn="l">
              <a:lnSpc>
                <a:spcPct val="100000"/>
              </a:lnSpc>
              <a:spcBef>
                <a:spcPts val="640"/>
              </a:spcBef>
              <a:spcAft>
                <a:spcPts val="0"/>
              </a:spcAft>
              <a:buNone/>
            </a:pPr>
            <a:r>
              <a:rPr i="0" lang="en-US" sz="2500" u="none">
                <a:solidFill>
                  <a:schemeClr val="dk1"/>
                </a:solidFill>
                <a:latin typeface="Annie Use Your Telescope"/>
                <a:ea typeface="Annie Use Your Telescope"/>
                <a:cs typeface="Annie Use Your Telescope"/>
                <a:sym typeface="Annie Use Your Telescope"/>
              </a:rPr>
              <a:t>                          -Bob Beau</a:t>
            </a:r>
            <a:r>
              <a:rPr i="0" lang="en-US" sz="3200" u="none">
                <a:solidFill>
                  <a:schemeClr val="dk1"/>
                </a:solidFill>
                <a:latin typeface="Annie Use Your Telescope"/>
                <a:ea typeface="Annie Use Your Telescope"/>
                <a:cs typeface="Annie Use Your Telescope"/>
                <a:sym typeface="Annie Use Your Telescope"/>
              </a:rPr>
              <a:t>prez</a:t>
            </a:r>
            <a:endParaRPr>
              <a:latin typeface="Annie Use Your Telescope"/>
              <a:ea typeface="Annie Use Your Telescope"/>
              <a:cs typeface="Annie Use Your Telescope"/>
              <a:sym typeface="Annie Use Your Telescope"/>
            </a:endParaRPr>
          </a:p>
        </p:txBody>
      </p:sp>
      <p:sp>
        <p:nvSpPr>
          <p:cNvPr id="301" name="Google Shape;301;p40"/>
          <p:cNvSpPr txBox="1"/>
          <p:nvPr/>
        </p:nvSpPr>
        <p:spPr>
          <a:xfrm>
            <a:off x="1088550" y="2068175"/>
            <a:ext cx="6966900" cy="128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100">
                <a:latin typeface="Annie Use Your Telescope"/>
                <a:ea typeface="Annie Use Your Telescope"/>
                <a:cs typeface="Annie Use Your Telescope"/>
                <a:sym typeface="Annie Use Your Telescope"/>
              </a:rPr>
              <a:t>Please feel free to contact your child’s homeroom teacher with questions about 3th grade. Thank you for sharing your child with us this year.</a:t>
            </a:r>
            <a:endParaRPr sz="2100">
              <a:latin typeface="Annie Use Your Telescope"/>
              <a:ea typeface="Annie Use Your Telescope"/>
              <a:cs typeface="Annie Use Your Telescope"/>
              <a:sym typeface="Annie Use Your Telescope"/>
            </a:endParaRPr>
          </a:p>
        </p:txBody>
      </p:sp>
      <p:pic>
        <p:nvPicPr>
          <p:cNvPr id="302" name="Google Shape;302;p40"/>
          <p:cNvPicPr preferRelativeResize="0"/>
          <p:nvPr/>
        </p:nvPicPr>
        <p:blipFill>
          <a:blip r:embed="rId3">
            <a:alphaModFix/>
          </a:blip>
          <a:stretch>
            <a:fillRect/>
          </a:stretch>
        </p:blipFill>
        <p:spPr>
          <a:xfrm rot="-10594455">
            <a:off x="5154176" y="3352775"/>
            <a:ext cx="2222500" cy="2222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p22"/>
          <p:cNvSpPr txBox="1"/>
          <p:nvPr>
            <p:ph type="title"/>
          </p:nvPr>
        </p:nvSpPr>
        <p:spPr>
          <a:xfrm>
            <a:off x="685800" y="5334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1" i="0" lang="en-US" sz="5900" u="none" cap="none" strike="noStrike">
                <a:solidFill>
                  <a:srgbClr val="38761D"/>
                </a:solidFill>
                <a:latin typeface="Annie Use Your Telescope"/>
                <a:ea typeface="Annie Use Your Telescope"/>
                <a:cs typeface="Annie Use Your Telescope"/>
                <a:sym typeface="Annie Use Your Telescope"/>
              </a:rPr>
              <a:t>Our Mission Statement</a:t>
            </a:r>
            <a:endParaRPr b="1" sz="5900">
              <a:solidFill>
                <a:srgbClr val="38761D"/>
              </a:solidFill>
              <a:latin typeface="Annie Use Your Telescope"/>
              <a:ea typeface="Annie Use Your Telescope"/>
              <a:cs typeface="Annie Use Your Telescope"/>
              <a:sym typeface="Annie Use Your Telescope"/>
            </a:endParaRPr>
          </a:p>
        </p:txBody>
      </p:sp>
      <p:sp>
        <p:nvSpPr>
          <p:cNvPr id="160" name="Google Shape;160;p22"/>
          <p:cNvSpPr txBox="1"/>
          <p:nvPr>
            <p:ph idx="1" type="body"/>
          </p:nvPr>
        </p:nvSpPr>
        <p:spPr>
          <a:xfrm>
            <a:off x="685800" y="2671775"/>
            <a:ext cx="7772400" cy="3424200"/>
          </a:xfrm>
          <a:prstGeom prst="rect">
            <a:avLst/>
          </a:prstGeom>
          <a:noFill/>
          <a:ln>
            <a:noFill/>
          </a:ln>
        </p:spPr>
        <p:txBody>
          <a:bodyPr anchorCtr="0" anchor="t" bIns="45700" lIns="91425" spcFirstLastPara="1" rIns="91425" wrap="square" tIns="45700">
            <a:noAutofit/>
          </a:bodyPr>
          <a:lstStyle/>
          <a:p>
            <a:pPr indent="0" lvl="0" marL="342900" marR="0" rtl="0" algn="ctr">
              <a:lnSpc>
                <a:spcPct val="100000"/>
              </a:lnSpc>
              <a:spcBef>
                <a:spcPts val="0"/>
              </a:spcBef>
              <a:spcAft>
                <a:spcPts val="0"/>
              </a:spcAft>
              <a:buNone/>
            </a:pPr>
            <a:r>
              <a:rPr b="1" i="0" lang="en-US" sz="4100" u="none" cap="none" strike="noStrike">
                <a:solidFill>
                  <a:schemeClr val="dk1"/>
                </a:solidFill>
                <a:latin typeface="Annie Use Your Telescope"/>
                <a:ea typeface="Annie Use Your Telescope"/>
                <a:cs typeface="Annie Use Your Telescope"/>
                <a:sym typeface="Annie Use Your Telescope"/>
              </a:rPr>
              <a:t>St. Pius X</a:t>
            </a:r>
            <a:r>
              <a:rPr b="1" lang="en-US" sz="4100">
                <a:latin typeface="Annie Use Your Telescope"/>
                <a:ea typeface="Annie Use Your Telescope"/>
                <a:cs typeface="Annie Use Your Telescope"/>
                <a:sym typeface="Annie Use Your Telescope"/>
              </a:rPr>
              <a:t> /</a:t>
            </a:r>
            <a:r>
              <a:rPr b="1" i="0" lang="en-US" sz="4100" u="none" cap="none" strike="noStrike">
                <a:solidFill>
                  <a:schemeClr val="dk1"/>
                </a:solidFill>
                <a:latin typeface="Annie Use Your Telescope"/>
                <a:ea typeface="Annie Use Your Telescope"/>
                <a:cs typeface="Annie Use Your Telescope"/>
                <a:sym typeface="Annie Use Your Telescope"/>
              </a:rPr>
              <a:t> St. Leo School is a diverse community forming students in the Catholic faith to excel in academics and service to others.</a:t>
            </a:r>
            <a:endParaRPr b="1" sz="4500">
              <a:latin typeface="Annie Use Your Telescope"/>
              <a:ea typeface="Annie Use Your Telescope"/>
              <a:cs typeface="Annie Use Your Telescope"/>
              <a:sym typeface="Annie Use Your Telescop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ph type="title"/>
          </p:nvPr>
        </p:nvSpPr>
        <p:spPr>
          <a:xfrm>
            <a:off x="762000" y="575875"/>
            <a:ext cx="7772400" cy="1100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5900">
                <a:solidFill>
                  <a:srgbClr val="38761D"/>
                </a:solidFill>
                <a:latin typeface="Annie Use Your Telescope"/>
                <a:ea typeface="Annie Use Your Telescope"/>
                <a:cs typeface="Annie Use Your Telescope"/>
                <a:sym typeface="Annie Use Your Telescope"/>
              </a:rPr>
              <a:t>Theme for 2023 - 2024</a:t>
            </a:r>
            <a:r>
              <a:rPr b="1" lang="en-US" sz="5900">
                <a:latin typeface="Annie Use Your Telescope"/>
                <a:ea typeface="Annie Use Your Telescope"/>
                <a:cs typeface="Annie Use Your Telescope"/>
                <a:sym typeface="Annie Use Your Telescope"/>
              </a:rPr>
              <a:t> </a:t>
            </a:r>
            <a:endParaRPr b="1" sz="5900">
              <a:latin typeface="Annie Use Your Telescope"/>
              <a:ea typeface="Annie Use Your Telescope"/>
              <a:cs typeface="Annie Use Your Telescope"/>
              <a:sym typeface="Annie Use Your Telescope"/>
            </a:endParaRPr>
          </a:p>
        </p:txBody>
      </p:sp>
      <p:sp>
        <p:nvSpPr>
          <p:cNvPr id="167" name="Google Shape;167;p23"/>
          <p:cNvSpPr txBox="1"/>
          <p:nvPr>
            <p:ph idx="1" type="body"/>
          </p:nvPr>
        </p:nvSpPr>
        <p:spPr>
          <a:xfrm>
            <a:off x="550975" y="2070300"/>
            <a:ext cx="8213100" cy="43806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rPr b="1" lang="en-US" sz="5300">
                <a:latin typeface="Annie Use Your Telescope"/>
                <a:ea typeface="Annie Use Your Telescope"/>
                <a:cs typeface="Annie Use Your Telescope"/>
                <a:sym typeface="Annie Use Your Telescope"/>
              </a:rPr>
              <a:t>Sharing our Gifts, </a:t>
            </a:r>
            <a:endParaRPr b="1" sz="5300">
              <a:latin typeface="Annie Use Your Telescope"/>
              <a:ea typeface="Annie Use Your Telescope"/>
              <a:cs typeface="Annie Use Your Telescope"/>
              <a:sym typeface="Annie Use Your Telescope"/>
            </a:endParaRPr>
          </a:p>
          <a:p>
            <a:pPr indent="0" lvl="0" marL="0" rtl="0" algn="ctr">
              <a:spcBef>
                <a:spcPts val="640"/>
              </a:spcBef>
              <a:spcAft>
                <a:spcPts val="0"/>
              </a:spcAft>
              <a:buNone/>
            </a:pPr>
            <a:r>
              <a:rPr b="1" lang="en-US" sz="5300">
                <a:latin typeface="Annie Use Your Telescope"/>
                <a:ea typeface="Annie Use Your Telescope"/>
                <a:cs typeface="Annie Use Your Telescope"/>
                <a:sym typeface="Annie Use Your Telescope"/>
              </a:rPr>
              <a:t>Rooted in Faith, </a:t>
            </a:r>
            <a:endParaRPr b="1" sz="5300">
              <a:latin typeface="Annie Use Your Telescope"/>
              <a:ea typeface="Annie Use Your Telescope"/>
              <a:cs typeface="Annie Use Your Telescope"/>
              <a:sym typeface="Annie Use Your Telescope"/>
            </a:endParaRPr>
          </a:p>
          <a:p>
            <a:pPr indent="0" lvl="0" marL="0" rtl="0" algn="ctr">
              <a:spcBef>
                <a:spcPts val="640"/>
              </a:spcBef>
              <a:spcAft>
                <a:spcPts val="0"/>
              </a:spcAft>
              <a:buNone/>
            </a:pPr>
            <a:r>
              <a:rPr b="1" lang="en-US" sz="5300">
                <a:latin typeface="Annie Use Your Telescope"/>
                <a:ea typeface="Annie Use Your Telescope"/>
                <a:cs typeface="Annie Use Your Telescope"/>
                <a:sym typeface="Annie Use Your Telescope"/>
              </a:rPr>
              <a:t>United in Spirit!</a:t>
            </a:r>
            <a:endParaRPr b="1" sz="5300">
              <a:latin typeface="Annie Use Your Telescope"/>
              <a:ea typeface="Annie Use Your Telescope"/>
              <a:cs typeface="Annie Use Your Telescope"/>
              <a:sym typeface="Annie Use Your Telescope"/>
            </a:endParaRPr>
          </a:p>
          <a:p>
            <a:pPr indent="0" lvl="0" marL="0" rtl="0" algn="l">
              <a:spcBef>
                <a:spcPts val="640"/>
              </a:spcBef>
              <a:spcAft>
                <a:spcPts val="0"/>
              </a:spcAft>
              <a:buNone/>
            </a:pPr>
            <a:r>
              <a:t/>
            </a:r>
            <a:endParaRPr>
              <a:latin typeface="Annie Use Your Telescope"/>
              <a:ea typeface="Annie Use Your Telescope"/>
              <a:cs typeface="Annie Use Your Telescope"/>
              <a:sym typeface="Annie Use Your Telescop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4"/>
          <p:cNvPicPr preferRelativeResize="0"/>
          <p:nvPr/>
        </p:nvPicPr>
        <p:blipFill>
          <a:blip r:embed="rId3">
            <a:alphaModFix/>
          </a:blip>
          <a:stretch>
            <a:fillRect/>
          </a:stretch>
        </p:blipFill>
        <p:spPr>
          <a:xfrm>
            <a:off x="648100" y="2134025"/>
            <a:ext cx="3923900" cy="2182300"/>
          </a:xfrm>
          <a:prstGeom prst="rect">
            <a:avLst/>
          </a:prstGeom>
          <a:noFill/>
          <a:ln>
            <a:noFill/>
          </a:ln>
        </p:spPr>
      </p:pic>
      <p:sp>
        <p:nvSpPr>
          <p:cNvPr id="174" name="Google Shape;174;p24"/>
          <p:cNvSpPr txBox="1"/>
          <p:nvPr/>
        </p:nvSpPr>
        <p:spPr>
          <a:xfrm>
            <a:off x="715050" y="4282025"/>
            <a:ext cx="76707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400">
                <a:solidFill>
                  <a:srgbClr val="0000FF"/>
                </a:solidFill>
                <a:latin typeface="Annie Use Your Telescope"/>
                <a:ea typeface="Annie Use Your Telescope"/>
                <a:cs typeface="Annie Use Your Telescope"/>
                <a:sym typeface="Annie Use Your Telescope"/>
              </a:rPr>
              <a:t>ROAR cards: </a:t>
            </a:r>
            <a:endParaRPr b="1" sz="2400">
              <a:solidFill>
                <a:srgbClr val="0000FF"/>
              </a:solidFill>
              <a:latin typeface="Annie Use Your Telescope"/>
              <a:ea typeface="Annie Use Your Telescope"/>
              <a:cs typeface="Annie Use Your Telescope"/>
              <a:sym typeface="Annie Use Your Telescope"/>
            </a:endParaRPr>
          </a:p>
          <a:p>
            <a:pPr indent="0" lvl="0" marL="0" rtl="0" algn="l">
              <a:spcBef>
                <a:spcPts val="0"/>
              </a:spcBef>
              <a:spcAft>
                <a:spcPts val="0"/>
              </a:spcAft>
              <a:buNone/>
            </a:pPr>
            <a:r>
              <a:rPr b="1" lang="en-US" sz="2400">
                <a:solidFill>
                  <a:srgbClr val="0000FF"/>
                </a:solidFill>
                <a:latin typeface="Annie Use Your Telescope"/>
                <a:ea typeface="Annie Use Your Telescope"/>
                <a:cs typeface="Annie Use Your Telescope"/>
                <a:sym typeface="Annie Use Your Telescope"/>
              </a:rPr>
              <a:t>This year students may receive R.O.A.R. cards as an acknowledgement of positive behavior. The students may receive a ROAR card from any adult at SPSL. ROAR cards may be a collective acknowledgement of a class or an acknowledgement of an individual.</a:t>
            </a:r>
            <a:r>
              <a:rPr b="1" lang="en-US" sz="2400">
                <a:latin typeface="Annie Use Your Telescope"/>
                <a:ea typeface="Annie Use Your Telescope"/>
                <a:cs typeface="Annie Use Your Telescope"/>
                <a:sym typeface="Annie Use Your Telescope"/>
              </a:rPr>
              <a:t> </a:t>
            </a:r>
            <a:endParaRPr b="1"/>
          </a:p>
        </p:txBody>
      </p:sp>
      <p:sp>
        <p:nvSpPr>
          <p:cNvPr id="175" name="Google Shape;175;p24"/>
          <p:cNvSpPr txBox="1"/>
          <p:nvPr/>
        </p:nvSpPr>
        <p:spPr>
          <a:xfrm>
            <a:off x="4989125" y="2242675"/>
            <a:ext cx="33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6" name="Google Shape;176;p24"/>
          <p:cNvSpPr txBox="1"/>
          <p:nvPr/>
        </p:nvSpPr>
        <p:spPr>
          <a:xfrm>
            <a:off x="715000" y="422525"/>
            <a:ext cx="76707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8400">
                <a:solidFill>
                  <a:srgbClr val="38761D"/>
                </a:solidFill>
                <a:latin typeface="Annie Use Your Telescope"/>
                <a:ea typeface="Annie Use Your Telescope"/>
                <a:cs typeface="Annie Use Your Telescope"/>
                <a:sym typeface="Annie Use Your Telescope"/>
              </a:rPr>
              <a:t>R.O.A.R!</a:t>
            </a:r>
            <a:endParaRPr b="1" sz="7400">
              <a:solidFill>
                <a:srgbClr val="38761D"/>
              </a:solidFill>
            </a:endParaRPr>
          </a:p>
        </p:txBody>
      </p:sp>
      <p:sp>
        <p:nvSpPr>
          <p:cNvPr id="177" name="Google Shape;177;p24"/>
          <p:cNvSpPr txBox="1"/>
          <p:nvPr/>
        </p:nvSpPr>
        <p:spPr>
          <a:xfrm>
            <a:off x="4729100" y="1998900"/>
            <a:ext cx="445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8" name="Google Shape;178;p24"/>
          <p:cNvSpPr txBox="1"/>
          <p:nvPr/>
        </p:nvSpPr>
        <p:spPr>
          <a:xfrm>
            <a:off x="4810350" y="2119175"/>
            <a:ext cx="36729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u="sng">
                <a:solidFill>
                  <a:srgbClr val="CC0000"/>
                </a:solidFill>
              </a:rPr>
              <a:t>R</a:t>
            </a:r>
            <a:r>
              <a:rPr lang="en-US" sz="2400">
                <a:solidFill>
                  <a:srgbClr val="CC0000"/>
                </a:solidFill>
              </a:rPr>
              <a:t> - Ready to Learn</a:t>
            </a:r>
            <a:endParaRPr sz="2400">
              <a:solidFill>
                <a:srgbClr val="CC0000"/>
              </a:solidFill>
            </a:endParaRPr>
          </a:p>
          <a:p>
            <a:pPr indent="0" lvl="0" marL="0" rtl="0" algn="l">
              <a:spcBef>
                <a:spcPts val="0"/>
              </a:spcBef>
              <a:spcAft>
                <a:spcPts val="0"/>
              </a:spcAft>
              <a:buNone/>
            </a:pPr>
            <a:r>
              <a:rPr b="1" lang="en-US" sz="2400" u="sng">
                <a:solidFill>
                  <a:srgbClr val="CC0000"/>
                </a:solidFill>
              </a:rPr>
              <a:t>O</a:t>
            </a:r>
            <a:r>
              <a:rPr lang="en-US" sz="2400">
                <a:solidFill>
                  <a:srgbClr val="CC0000"/>
                </a:solidFill>
              </a:rPr>
              <a:t> - Offer Respect</a:t>
            </a:r>
            <a:endParaRPr sz="2400">
              <a:solidFill>
                <a:srgbClr val="CC0000"/>
              </a:solidFill>
            </a:endParaRPr>
          </a:p>
          <a:p>
            <a:pPr indent="0" lvl="0" marL="0" rtl="0" algn="l">
              <a:spcBef>
                <a:spcPts val="0"/>
              </a:spcBef>
              <a:spcAft>
                <a:spcPts val="0"/>
              </a:spcAft>
              <a:buNone/>
            </a:pPr>
            <a:r>
              <a:rPr b="1" lang="en-US" sz="2400" u="sng">
                <a:solidFill>
                  <a:srgbClr val="CC0000"/>
                </a:solidFill>
              </a:rPr>
              <a:t>A</a:t>
            </a:r>
            <a:r>
              <a:rPr lang="en-US" sz="2400">
                <a:solidFill>
                  <a:srgbClr val="CC0000"/>
                </a:solidFill>
              </a:rPr>
              <a:t> - Achieve a Safe Environment</a:t>
            </a:r>
            <a:endParaRPr sz="2400">
              <a:solidFill>
                <a:srgbClr val="CC0000"/>
              </a:solidFill>
            </a:endParaRPr>
          </a:p>
          <a:p>
            <a:pPr indent="0" lvl="0" marL="0" rtl="0" algn="l">
              <a:spcBef>
                <a:spcPts val="0"/>
              </a:spcBef>
              <a:spcAft>
                <a:spcPts val="0"/>
              </a:spcAft>
              <a:buNone/>
            </a:pPr>
            <a:r>
              <a:rPr b="1" lang="en-US" sz="2400" u="sng">
                <a:solidFill>
                  <a:srgbClr val="CC0000"/>
                </a:solidFill>
              </a:rPr>
              <a:t>R</a:t>
            </a:r>
            <a:r>
              <a:rPr lang="en-US" sz="2400">
                <a:solidFill>
                  <a:srgbClr val="CC0000"/>
                </a:solidFill>
              </a:rPr>
              <a:t> - Responsible for Others and Ourselves</a:t>
            </a:r>
            <a:endParaRPr sz="2400">
              <a:solidFill>
                <a:srgbClr val="CC0000"/>
              </a:solidFill>
            </a:endParaRPr>
          </a:p>
        </p:txBody>
      </p:sp>
      <p:cxnSp>
        <p:nvCxnSpPr>
          <p:cNvPr id="179" name="Google Shape;179;p24"/>
          <p:cNvCxnSpPr/>
          <p:nvPr/>
        </p:nvCxnSpPr>
        <p:spPr>
          <a:xfrm>
            <a:off x="812550" y="4550325"/>
            <a:ext cx="0" cy="32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25"/>
          <p:cNvSpPr txBox="1"/>
          <p:nvPr>
            <p:ph type="title"/>
          </p:nvPr>
        </p:nvSpPr>
        <p:spPr>
          <a:xfrm>
            <a:off x="685800" y="5334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1" lang="en-US" sz="6400">
                <a:solidFill>
                  <a:srgbClr val="38761D"/>
                </a:solidFill>
                <a:latin typeface="Annie Use Your Telescope"/>
                <a:ea typeface="Annie Use Your Telescope"/>
                <a:cs typeface="Annie Use Your Telescope"/>
                <a:sym typeface="Annie Use Your Telescope"/>
              </a:rPr>
              <a:t>Celebrating R.O.A.R. Cards!</a:t>
            </a:r>
            <a:r>
              <a:rPr b="1" lang="en-US" sz="6400">
                <a:latin typeface="Annie Use Your Telescope"/>
                <a:ea typeface="Annie Use Your Telescope"/>
                <a:cs typeface="Annie Use Your Telescope"/>
                <a:sym typeface="Annie Use Your Telescope"/>
              </a:rPr>
              <a:t> </a:t>
            </a:r>
            <a:endParaRPr b="1" sz="6400">
              <a:latin typeface="Annie Use Your Telescope"/>
              <a:ea typeface="Annie Use Your Telescope"/>
              <a:cs typeface="Annie Use Your Telescope"/>
              <a:sym typeface="Annie Use Your Telescope"/>
            </a:endParaRPr>
          </a:p>
        </p:txBody>
      </p:sp>
      <p:sp>
        <p:nvSpPr>
          <p:cNvPr id="186" name="Google Shape;186;p25"/>
          <p:cNvSpPr txBox="1"/>
          <p:nvPr>
            <p:ph idx="1" type="body"/>
          </p:nvPr>
        </p:nvSpPr>
        <p:spPr>
          <a:xfrm>
            <a:off x="332675" y="1630750"/>
            <a:ext cx="8585400" cy="457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640"/>
              </a:spcBef>
              <a:spcAft>
                <a:spcPts val="0"/>
              </a:spcAft>
              <a:buNone/>
            </a:pPr>
            <a:r>
              <a:t/>
            </a:r>
            <a:endParaRPr sz="1800">
              <a:latin typeface="Calibri"/>
              <a:ea typeface="Calibri"/>
              <a:cs typeface="Calibri"/>
              <a:sym typeface="Calibri"/>
            </a:endParaRPr>
          </a:p>
          <a:p>
            <a:pPr indent="0" lvl="0" marL="0" rtl="0" algn="l">
              <a:spcBef>
                <a:spcPts val="640"/>
              </a:spcBef>
              <a:spcAft>
                <a:spcPts val="0"/>
              </a:spcAft>
              <a:buNone/>
            </a:pPr>
            <a:r>
              <a:t/>
            </a:r>
            <a:endParaRPr sz="2500">
              <a:latin typeface="Annie Use Your Telescope"/>
              <a:ea typeface="Annie Use Your Telescope"/>
              <a:cs typeface="Annie Use Your Telescope"/>
              <a:sym typeface="Annie Use Your Telescope"/>
            </a:endParaRPr>
          </a:p>
        </p:txBody>
      </p:sp>
      <p:sp>
        <p:nvSpPr>
          <p:cNvPr id="187" name="Google Shape;187;p25"/>
          <p:cNvSpPr txBox="1"/>
          <p:nvPr/>
        </p:nvSpPr>
        <p:spPr>
          <a:xfrm>
            <a:off x="1171575" y="2214550"/>
            <a:ext cx="168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88" name="Google Shape;188;p25"/>
          <p:cNvPicPr preferRelativeResize="0"/>
          <p:nvPr/>
        </p:nvPicPr>
        <p:blipFill>
          <a:blip r:embed="rId3">
            <a:alphaModFix/>
          </a:blip>
          <a:stretch>
            <a:fillRect/>
          </a:stretch>
        </p:blipFill>
        <p:spPr>
          <a:xfrm>
            <a:off x="957275" y="2071700"/>
            <a:ext cx="2386000" cy="2386000"/>
          </a:xfrm>
          <a:prstGeom prst="rect">
            <a:avLst/>
          </a:prstGeom>
          <a:noFill/>
          <a:ln>
            <a:noFill/>
          </a:ln>
        </p:spPr>
      </p:pic>
      <p:sp>
        <p:nvSpPr>
          <p:cNvPr id="189" name="Google Shape;189;p25"/>
          <p:cNvSpPr txBox="1"/>
          <p:nvPr/>
        </p:nvSpPr>
        <p:spPr>
          <a:xfrm flipH="1" rot="10800000">
            <a:off x="4300550" y="2357450"/>
            <a:ext cx="2600400" cy="10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90" name="Google Shape;190;p25"/>
          <p:cNvPicPr preferRelativeResize="0"/>
          <p:nvPr/>
        </p:nvPicPr>
        <p:blipFill>
          <a:blip r:embed="rId4">
            <a:alphaModFix/>
          </a:blip>
          <a:stretch>
            <a:fillRect/>
          </a:stretch>
        </p:blipFill>
        <p:spPr>
          <a:xfrm>
            <a:off x="4262450" y="1976450"/>
            <a:ext cx="2600400" cy="2552170"/>
          </a:xfrm>
          <a:prstGeom prst="rect">
            <a:avLst/>
          </a:prstGeom>
          <a:noFill/>
          <a:ln>
            <a:noFill/>
          </a:ln>
        </p:spPr>
      </p:pic>
      <p:pic>
        <p:nvPicPr>
          <p:cNvPr id="191" name="Google Shape;191;p25"/>
          <p:cNvPicPr preferRelativeResize="0"/>
          <p:nvPr/>
        </p:nvPicPr>
        <p:blipFill>
          <a:blip r:embed="rId5">
            <a:alphaModFix/>
          </a:blip>
          <a:stretch>
            <a:fillRect/>
          </a:stretch>
        </p:blipFill>
        <p:spPr>
          <a:xfrm>
            <a:off x="1685925" y="4529122"/>
            <a:ext cx="2486025" cy="1838325"/>
          </a:xfrm>
          <a:prstGeom prst="rect">
            <a:avLst/>
          </a:prstGeom>
          <a:noFill/>
          <a:ln>
            <a:noFill/>
          </a:ln>
        </p:spPr>
      </p:pic>
      <p:pic>
        <p:nvPicPr>
          <p:cNvPr id="192" name="Google Shape;192;p25"/>
          <p:cNvPicPr preferRelativeResize="0"/>
          <p:nvPr/>
        </p:nvPicPr>
        <p:blipFill>
          <a:blip r:embed="rId6">
            <a:alphaModFix/>
          </a:blip>
          <a:stretch>
            <a:fillRect/>
          </a:stretch>
        </p:blipFill>
        <p:spPr>
          <a:xfrm>
            <a:off x="6353188" y="4605350"/>
            <a:ext cx="2466975" cy="1847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6"/>
          <p:cNvSpPr txBox="1"/>
          <p:nvPr>
            <p:ph type="title"/>
          </p:nvPr>
        </p:nvSpPr>
        <p:spPr>
          <a:xfrm>
            <a:off x="685800" y="685125"/>
            <a:ext cx="7772400" cy="1343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5500">
                <a:solidFill>
                  <a:srgbClr val="38761D"/>
                </a:solidFill>
                <a:latin typeface="Annie Use Your Telescope"/>
                <a:ea typeface="Annie Use Your Telescope"/>
                <a:cs typeface="Annie Use Your Telescope"/>
                <a:sym typeface="Annie Use Your Telescope"/>
              </a:rPr>
              <a:t>Curriculum Introduced this Year</a:t>
            </a:r>
            <a:endParaRPr b="1" sz="5500">
              <a:solidFill>
                <a:srgbClr val="38761D"/>
              </a:solidFill>
              <a:latin typeface="Annie Use Your Telescope"/>
              <a:ea typeface="Annie Use Your Telescope"/>
              <a:cs typeface="Annie Use Your Telescope"/>
              <a:sym typeface="Annie Use Your Telescope"/>
            </a:endParaRPr>
          </a:p>
        </p:txBody>
      </p:sp>
      <p:sp>
        <p:nvSpPr>
          <p:cNvPr id="199" name="Google Shape;199;p26"/>
          <p:cNvSpPr txBox="1"/>
          <p:nvPr>
            <p:ph idx="1" type="body"/>
          </p:nvPr>
        </p:nvSpPr>
        <p:spPr>
          <a:xfrm>
            <a:off x="685800" y="1936450"/>
            <a:ext cx="7772400" cy="4650000"/>
          </a:xfrm>
          <a:prstGeom prst="rect">
            <a:avLst/>
          </a:prstGeom>
        </p:spPr>
        <p:txBody>
          <a:bodyPr anchorCtr="0" anchor="t" bIns="45700" lIns="91425" spcFirstLastPara="1" rIns="91425" wrap="square" tIns="45700">
            <a:noAutofit/>
          </a:bodyPr>
          <a:lstStyle/>
          <a:p>
            <a:pPr indent="-342900" lvl="0" marL="457200" rtl="0" algn="l">
              <a:spcBef>
                <a:spcPts val="640"/>
              </a:spcBef>
              <a:spcAft>
                <a:spcPts val="0"/>
              </a:spcAft>
              <a:buSzPts val="1800"/>
              <a:buFont typeface="Comic Sans MS"/>
              <a:buAutoNum type="arabicParenR"/>
            </a:pPr>
            <a:r>
              <a:rPr b="1" lang="en-US" sz="1800">
                <a:solidFill>
                  <a:srgbClr val="0000FF"/>
                </a:solidFill>
                <a:latin typeface="Comic Sans MS"/>
                <a:ea typeface="Comic Sans MS"/>
                <a:cs typeface="Comic Sans MS"/>
                <a:sym typeface="Comic Sans MS"/>
              </a:rPr>
              <a:t>Cursive Writing:</a:t>
            </a:r>
            <a:r>
              <a:rPr lang="en-US" sz="1800">
                <a:latin typeface="Comic Sans MS"/>
                <a:ea typeface="Comic Sans MS"/>
                <a:cs typeface="Comic Sans MS"/>
                <a:sym typeface="Comic Sans MS"/>
              </a:rPr>
              <a:t> Uppercase &amp; Lowercase Letters</a:t>
            </a:r>
            <a:endParaRPr sz="1800">
              <a:latin typeface="Comic Sans MS"/>
              <a:ea typeface="Comic Sans MS"/>
              <a:cs typeface="Comic Sans MS"/>
              <a:sym typeface="Comic Sans MS"/>
            </a:endParaRPr>
          </a:p>
          <a:p>
            <a:pPr indent="-342900" lvl="0" marL="1371600" rtl="0" algn="l">
              <a:spcBef>
                <a:spcPts val="0"/>
              </a:spcBef>
              <a:spcAft>
                <a:spcPts val="0"/>
              </a:spcAft>
              <a:buSzPts val="1800"/>
              <a:buFont typeface="Comic Sans MS"/>
              <a:buChar char="●"/>
            </a:pPr>
            <a:r>
              <a:rPr lang="en-US" sz="1800">
                <a:latin typeface="Comic Sans MS"/>
                <a:ea typeface="Comic Sans MS"/>
                <a:cs typeface="Comic Sans MS"/>
                <a:sym typeface="Comic Sans MS"/>
              </a:rPr>
              <a:t>Practice proper formation of letters at home.</a:t>
            </a:r>
            <a:endParaRPr sz="1800">
              <a:latin typeface="Comic Sans MS"/>
              <a:ea typeface="Comic Sans MS"/>
              <a:cs typeface="Comic Sans MS"/>
              <a:sym typeface="Comic Sans MS"/>
            </a:endParaRPr>
          </a:p>
          <a:p>
            <a:pPr indent="-342900" lvl="0" marL="457200" rtl="0" algn="l">
              <a:spcBef>
                <a:spcPts val="0"/>
              </a:spcBef>
              <a:spcAft>
                <a:spcPts val="0"/>
              </a:spcAft>
              <a:buSzPts val="1800"/>
              <a:buFont typeface="Comic Sans MS"/>
              <a:buAutoNum type="arabicParenR"/>
            </a:pPr>
            <a:r>
              <a:rPr b="1" lang="en-US" sz="1800">
                <a:solidFill>
                  <a:srgbClr val="0000FF"/>
                </a:solidFill>
                <a:latin typeface="Comic Sans MS"/>
                <a:ea typeface="Comic Sans MS"/>
                <a:cs typeface="Comic Sans MS"/>
                <a:sym typeface="Comic Sans MS"/>
              </a:rPr>
              <a:t>Multiplication:</a:t>
            </a:r>
            <a:r>
              <a:rPr lang="en-US" sz="1800">
                <a:latin typeface="Comic Sans MS"/>
                <a:ea typeface="Comic Sans MS"/>
                <a:cs typeface="Comic Sans MS"/>
                <a:sym typeface="Comic Sans MS"/>
              </a:rPr>
              <a:t> Multiplication facts through 11</a:t>
            </a:r>
            <a:endParaRPr sz="1800">
              <a:latin typeface="Comic Sans MS"/>
              <a:ea typeface="Comic Sans MS"/>
              <a:cs typeface="Comic Sans MS"/>
              <a:sym typeface="Comic Sans MS"/>
            </a:endParaRPr>
          </a:p>
          <a:p>
            <a:pPr indent="-342900" lvl="0" marL="1371600" rtl="0" algn="l">
              <a:spcBef>
                <a:spcPts val="0"/>
              </a:spcBef>
              <a:spcAft>
                <a:spcPts val="0"/>
              </a:spcAft>
              <a:buSzPts val="1800"/>
              <a:buFont typeface="Comic Sans MS"/>
              <a:buChar char="●"/>
            </a:pPr>
            <a:r>
              <a:rPr lang="en-US" sz="1800">
                <a:latin typeface="Comic Sans MS"/>
                <a:ea typeface="Comic Sans MS"/>
                <a:cs typeface="Comic Sans MS"/>
                <a:sym typeface="Comic Sans MS"/>
              </a:rPr>
              <a:t>Memorizing </a:t>
            </a:r>
            <a:r>
              <a:rPr lang="en-US" sz="1800">
                <a:latin typeface="Comic Sans MS"/>
                <a:ea typeface="Comic Sans MS"/>
                <a:cs typeface="Comic Sans MS"/>
                <a:sym typeface="Comic Sans MS"/>
              </a:rPr>
              <a:t>multiplication</a:t>
            </a:r>
            <a:r>
              <a:rPr lang="en-US" sz="1800">
                <a:latin typeface="Comic Sans MS"/>
                <a:ea typeface="Comic Sans MS"/>
                <a:cs typeface="Comic Sans MS"/>
                <a:sym typeface="Comic Sans MS"/>
              </a:rPr>
              <a:t> facts will be daily homework until all required facts are mastered (a minimum of 5 - 10 minutes per night).</a:t>
            </a:r>
            <a:endParaRPr sz="1800">
              <a:latin typeface="Comic Sans MS"/>
              <a:ea typeface="Comic Sans MS"/>
              <a:cs typeface="Comic Sans MS"/>
              <a:sym typeface="Comic Sans MS"/>
            </a:endParaRPr>
          </a:p>
          <a:p>
            <a:pPr indent="-342900" lvl="0" marL="457200" rtl="0" algn="l">
              <a:spcBef>
                <a:spcPts val="0"/>
              </a:spcBef>
              <a:spcAft>
                <a:spcPts val="0"/>
              </a:spcAft>
              <a:buSzPts val="1800"/>
              <a:buFont typeface="Comic Sans MS"/>
              <a:buAutoNum type="arabicParenR"/>
            </a:pPr>
            <a:r>
              <a:rPr b="1" lang="en-US" sz="1800">
                <a:solidFill>
                  <a:srgbClr val="0000FF"/>
                </a:solidFill>
                <a:latin typeface="Comic Sans MS"/>
                <a:ea typeface="Comic Sans MS"/>
                <a:cs typeface="Comic Sans MS"/>
                <a:sym typeface="Comic Sans MS"/>
              </a:rPr>
              <a:t>Books:</a:t>
            </a:r>
            <a:r>
              <a:rPr lang="en-US" sz="1800">
                <a:latin typeface="Comic Sans MS"/>
                <a:ea typeface="Comic Sans MS"/>
                <a:cs typeface="Comic Sans MS"/>
                <a:sym typeface="Comic Sans MS"/>
              </a:rPr>
              <a:t> </a:t>
            </a:r>
            <a:endParaRPr sz="1800">
              <a:latin typeface="Comic Sans MS"/>
              <a:ea typeface="Comic Sans MS"/>
              <a:cs typeface="Comic Sans MS"/>
              <a:sym typeface="Comic Sans MS"/>
            </a:endParaRPr>
          </a:p>
          <a:p>
            <a:pPr indent="-342900" lvl="0" marL="1371600" rtl="0" algn="l">
              <a:spcBef>
                <a:spcPts val="0"/>
              </a:spcBef>
              <a:spcAft>
                <a:spcPts val="0"/>
              </a:spcAft>
              <a:buSzPts val="1800"/>
              <a:buFont typeface="Comic Sans MS"/>
              <a:buChar char="●"/>
            </a:pPr>
            <a:r>
              <a:rPr lang="en-US" sz="1800" u="sng">
                <a:latin typeface="Comic Sans MS"/>
                <a:ea typeface="Comic Sans MS"/>
                <a:cs typeface="Comic Sans MS"/>
                <a:sym typeface="Comic Sans MS"/>
              </a:rPr>
              <a:t>Read two</a:t>
            </a:r>
            <a:r>
              <a:rPr lang="en-US" sz="1800">
                <a:latin typeface="Comic Sans MS"/>
                <a:ea typeface="Comic Sans MS"/>
                <a:cs typeface="Comic Sans MS"/>
                <a:sym typeface="Comic Sans MS"/>
              </a:rPr>
              <a:t> (on level) </a:t>
            </a:r>
            <a:r>
              <a:rPr lang="en-US" sz="1800" u="sng">
                <a:latin typeface="Comic Sans MS"/>
                <a:ea typeface="Comic Sans MS"/>
                <a:cs typeface="Comic Sans MS"/>
                <a:sym typeface="Comic Sans MS"/>
              </a:rPr>
              <a:t>chapter books</a:t>
            </a:r>
            <a:r>
              <a:rPr lang="en-US" sz="1800">
                <a:latin typeface="Comic Sans MS"/>
                <a:ea typeface="Comic Sans MS"/>
                <a:cs typeface="Comic Sans MS"/>
                <a:sym typeface="Comic Sans MS"/>
              </a:rPr>
              <a:t> </a:t>
            </a:r>
            <a:r>
              <a:rPr lang="en-US" sz="1800" u="sng">
                <a:latin typeface="Comic Sans MS"/>
                <a:ea typeface="Comic Sans MS"/>
                <a:cs typeface="Comic Sans MS"/>
                <a:sym typeface="Comic Sans MS"/>
              </a:rPr>
              <a:t>per semester</a:t>
            </a:r>
            <a:r>
              <a:rPr lang="en-US" sz="1800">
                <a:latin typeface="Comic Sans MS"/>
                <a:ea typeface="Comic Sans MS"/>
                <a:cs typeface="Comic Sans MS"/>
                <a:sym typeface="Comic Sans MS"/>
              </a:rPr>
              <a:t>. The students may choose the books but they must be approved by the teacher.</a:t>
            </a:r>
            <a:endParaRPr sz="1800">
              <a:latin typeface="Comic Sans MS"/>
              <a:ea typeface="Comic Sans MS"/>
              <a:cs typeface="Comic Sans MS"/>
              <a:sym typeface="Comic Sans MS"/>
            </a:endParaRPr>
          </a:p>
          <a:p>
            <a:pPr indent="0" lvl="0" marL="1371600" rtl="0" algn="l">
              <a:spcBef>
                <a:spcPts val="640"/>
              </a:spcBef>
              <a:spcAft>
                <a:spcPts val="0"/>
              </a:spcAft>
              <a:buNone/>
            </a:pPr>
            <a:r>
              <a:t/>
            </a:r>
            <a:endParaRPr sz="1800"/>
          </a:p>
          <a:p>
            <a:pPr indent="0" lvl="0" marL="1371600" rtl="0" algn="l">
              <a:spcBef>
                <a:spcPts val="640"/>
              </a:spcBef>
              <a:spcAft>
                <a:spcPts val="0"/>
              </a:spcAft>
              <a:buNone/>
            </a:pPr>
            <a:r>
              <a:t/>
            </a:r>
            <a:endParaRPr sz="1800"/>
          </a:p>
          <a:p>
            <a:pPr indent="0" lvl="0" marL="0" rtl="0" algn="ctr">
              <a:spcBef>
                <a:spcPts val="640"/>
              </a:spcBef>
              <a:spcAft>
                <a:spcPts val="0"/>
              </a:spcAft>
              <a:buNone/>
            </a:pPr>
            <a:r>
              <a:t/>
            </a:r>
            <a:endParaRPr sz="3000">
              <a:latin typeface="Lobster"/>
              <a:ea typeface="Lobster"/>
              <a:cs typeface="Lobster"/>
              <a:sym typeface="Lobster"/>
            </a:endParaRPr>
          </a:p>
          <a:p>
            <a:pPr indent="0" lvl="0" marL="0" rtl="0" algn="l">
              <a:spcBef>
                <a:spcPts val="640"/>
              </a:spcBef>
              <a:spcAft>
                <a:spcPts val="0"/>
              </a:spcAft>
              <a:buNone/>
            </a:pPr>
            <a:r>
              <a:t/>
            </a:r>
            <a:endParaRPr sz="5500"/>
          </a:p>
          <a:p>
            <a:pPr indent="0" lvl="0" marL="0" rtl="0" algn="l">
              <a:spcBef>
                <a:spcPts val="640"/>
              </a:spcBef>
              <a:spcAft>
                <a:spcPts val="0"/>
              </a:spcAft>
              <a:buNone/>
            </a:pPr>
            <a:r>
              <a:t/>
            </a:r>
            <a:endParaRPr sz="1400"/>
          </a:p>
          <a:p>
            <a:pPr indent="0" lvl="0" marL="0" rtl="0" algn="l">
              <a:spcBef>
                <a:spcPts val="640"/>
              </a:spcBef>
              <a:spcAft>
                <a:spcPts val="0"/>
              </a:spcAft>
              <a:buNone/>
            </a:pPr>
            <a:r>
              <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7"/>
          <p:cNvSpPr txBox="1"/>
          <p:nvPr>
            <p:ph type="title"/>
          </p:nvPr>
        </p:nvSpPr>
        <p:spPr>
          <a:xfrm>
            <a:off x="685800" y="533350"/>
            <a:ext cx="7772400" cy="1440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rgbClr val="38761D"/>
                </a:solidFill>
                <a:latin typeface="Annie Use Your Telescope"/>
                <a:ea typeface="Annie Use Your Telescope"/>
                <a:cs typeface="Annie Use Your Telescope"/>
                <a:sym typeface="Annie Use Your Telescope"/>
              </a:rPr>
              <a:t>Consistent Communication between Home and School: Part 1</a:t>
            </a:r>
            <a:endParaRPr b="1">
              <a:solidFill>
                <a:srgbClr val="38761D"/>
              </a:solidFill>
              <a:latin typeface="Annie Use Your Telescope"/>
              <a:ea typeface="Annie Use Your Telescope"/>
              <a:cs typeface="Annie Use Your Telescope"/>
              <a:sym typeface="Annie Use Your Telescope"/>
            </a:endParaRPr>
          </a:p>
        </p:txBody>
      </p:sp>
      <p:sp>
        <p:nvSpPr>
          <p:cNvPr id="206" name="Google Shape;206;p27"/>
          <p:cNvSpPr txBox="1"/>
          <p:nvPr>
            <p:ph idx="1" type="body"/>
          </p:nvPr>
        </p:nvSpPr>
        <p:spPr>
          <a:xfrm>
            <a:off x="479250" y="1973650"/>
            <a:ext cx="8185500" cy="41694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rPr b="1" lang="en-US" sz="3800">
                <a:latin typeface="Annie Use Your Telescope"/>
                <a:ea typeface="Annie Use Your Telescope"/>
                <a:cs typeface="Annie Use Your Telescope"/>
                <a:sym typeface="Annie Use Your Telescope"/>
              </a:rPr>
              <a:t> </a:t>
            </a:r>
            <a:r>
              <a:rPr b="1" lang="en-US" sz="3800" u="sng">
                <a:latin typeface="Annie Use Your Telescope"/>
                <a:ea typeface="Annie Use Your Telescope"/>
                <a:cs typeface="Annie Use Your Telescope"/>
                <a:sym typeface="Annie Use Your Telescope"/>
              </a:rPr>
              <a:t>Weekly Updates</a:t>
            </a:r>
            <a:endParaRPr sz="2100">
              <a:latin typeface="Comic Sans MS"/>
              <a:ea typeface="Comic Sans MS"/>
              <a:cs typeface="Comic Sans MS"/>
              <a:sym typeface="Comic Sans MS"/>
            </a:endParaRPr>
          </a:p>
          <a:p>
            <a:pPr indent="0" lvl="0" marL="457200" rtl="0" algn="l">
              <a:spcBef>
                <a:spcPts val="640"/>
              </a:spcBef>
              <a:spcAft>
                <a:spcPts val="0"/>
              </a:spcAft>
              <a:buNone/>
            </a:pPr>
            <a:r>
              <a:t/>
            </a:r>
            <a:endParaRPr b="1" sz="3800">
              <a:solidFill>
                <a:srgbClr val="0000FF"/>
              </a:solidFill>
              <a:latin typeface="Annie Use Your Telescope"/>
              <a:ea typeface="Annie Use Your Telescope"/>
              <a:cs typeface="Annie Use Your Telescope"/>
              <a:sym typeface="Annie Use Your Telescope"/>
            </a:endParaRPr>
          </a:p>
          <a:p>
            <a:pPr indent="0" lvl="0" marL="457200" rtl="0" algn="l">
              <a:spcBef>
                <a:spcPts val="640"/>
              </a:spcBef>
              <a:spcAft>
                <a:spcPts val="0"/>
              </a:spcAft>
              <a:buNone/>
            </a:pPr>
            <a:r>
              <a:rPr lang="en-US" sz="2900">
                <a:latin typeface="Comic Sans MS"/>
                <a:ea typeface="Comic Sans MS"/>
                <a:cs typeface="Comic Sans MS"/>
                <a:sym typeface="Comic Sans MS"/>
              </a:rPr>
              <a:t>A </a:t>
            </a:r>
            <a:r>
              <a:rPr b="1" lang="en-US" sz="2900">
                <a:latin typeface="Comic Sans MS"/>
                <a:ea typeface="Comic Sans MS"/>
                <a:cs typeface="Comic Sans MS"/>
                <a:sym typeface="Comic Sans MS"/>
              </a:rPr>
              <a:t>weekly information</a:t>
            </a:r>
            <a:r>
              <a:rPr lang="en-US" sz="2900">
                <a:latin typeface="Comic Sans MS"/>
                <a:ea typeface="Comic Sans MS"/>
                <a:cs typeface="Comic Sans MS"/>
                <a:sym typeface="Comic Sans MS"/>
              </a:rPr>
              <a:t> will be posted on the SPSL website on the 3rd Grade Classrooms webpages. Each classroom has a separate webpage.</a:t>
            </a:r>
            <a:endParaRPr sz="2900">
              <a:latin typeface="Comic Sans MS"/>
              <a:ea typeface="Comic Sans MS"/>
              <a:cs typeface="Comic Sans MS"/>
              <a:sym typeface="Comic Sans MS"/>
            </a:endParaRPr>
          </a:p>
          <a:p>
            <a:pPr indent="0" lvl="0" marL="457200" rtl="0" algn="l">
              <a:spcBef>
                <a:spcPts val="640"/>
              </a:spcBef>
              <a:spcAft>
                <a:spcPts val="0"/>
              </a:spcAft>
              <a:buNone/>
            </a:pPr>
            <a:r>
              <a:t/>
            </a:r>
            <a:endParaRPr sz="2100">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28"/>
          <p:cNvSpPr txBox="1"/>
          <p:nvPr>
            <p:ph type="title"/>
          </p:nvPr>
        </p:nvSpPr>
        <p:spPr>
          <a:xfrm>
            <a:off x="685800" y="5191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rgbClr val="38761D"/>
                </a:solidFill>
                <a:latin typeface="Annie Use Your Telescope"/>
                <a:ea typeface="Annie Use Your Telescope"/>
                <a:cs typeface="Annie Use Your Telescope"/>
                <a:sym typeface="Annie Use Your Telescope"/>
              </a:rPr>
              <a:t>Consistent Communication between Home and School: Part 2</a:t>
            </a:r>
            <a:endParaRPr b="1" sz="5900">
              <a:solidFill>
                <a:srgbClr val="38761D"/>
              </a:solidFill>
              <a:latin typeface="Annie Use Your Telescope"/>
              <a:ea typeface="Annie Use Your Telescope"/>
              <a:cs typeface="Annie Use Your Telescope"/>
              <a:sym typeface="Annie Use Your Telescope"/>
            </a:endParaRPr>
          </a:p>
        </p:txBody>
      </p:sp>
      <p:sp>
        <p:nvSpPr>
          <p:cNvPr id="212" name="Google Shape;212;p28"/>
          <p:cNvSpPr txBox="1"/>
          <p:nvPr>
            <p:ph idx="1" type="body"/>
          </p:nvPr>
        </p:nvSpPr>
        <p:spPr>
          <a:xfrm>
            <a:off x="545500" y="2005950"/>
            <a:ext cx="3845100" cy="101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sz="1200"/>
          </a:p>
          <a:p>
            <a:pPr indent="0" lvl="0" marL="342900" marR="0" rtl="0" algn="l">
              <a:lnSpc>
                <a:spcPct val="100000"/>
              </a:lnSpc>
              <a:spcBef>
                <a:spcPts val="560"/>
              </a:spcBef>
              <a:spcAft>
                <a:spcPts val="0"/>
              </a:spcAft>
              <a:buNone/>
            </a:pPr>
            <a:r>
              <a:t/>
            </a:r>
            <a:endParaRPr/>
          </a:p>
        </p:txBody>
      </p:sp>
      <p:sp>
        <p:nvSpPr>
          <p:cNvPr id="213" name="Google Shape;213;p28"/>
          <p:cNvSpPr txBox="1"/>
          <p:nvPr/>
        </p:nvSpPr>
        <p:spPr>
          <a:xfrm>
            <a:off x="447525" y="1662100"/>
            <a:ext cx="8010600" cy="5110200"/>
          </a:xfrm>
          <a:prstGeom prst="rect">
            <a:avLst/>
          </a:prstGeom>
          <a:noFill/>
          <a:ln>
            <a:noFill/>
          </a:ln>
        </p:spPr>
        <p:txBody>
          <a:bodyPr anchorCtr="0" anchor="t" bIns="91425" lIns="91425" spcFirstLastPara="1" rIns="91425" wrap="square" tIns="91425">
            <a:noAutofit/>
          </a:bodyPr>
          <a:lstStyle/>
          <a:p>
            <a:pPr indent="0" lvl="0" marL="0" rtl="0" algn="ctr">
              <a:spcBef>
                <a:spcPts val="640"/>
              </a:spcBef>
              <a:spcAft>
                <a:spcPts val="0"/>
              </a:spcAft>
              <a:buNone/>
            </a:pPr>
            <a:r>
              <a:rPr b="1" lang="en-US" sz="3800" u="sng">
                <a:solidFill>
                  <a:schemeClr val="dk1"/>
                </a:solidFill>
                <a:latin typeface="Annie Use Your Telescope"/>
                <a:ea typeface="Annie Use Your Telescope"/>
                <a:cs typeface="Annie Use Your Telescope"/>
                <a:sym typeface="Annie Use Your Telescope"/>
              </a:rPr>
              <a:t>Daily Homework Folders and Friday Folders</a:t>
            </a:r>
            <a:endParaRPr b="1" sz="3800" u="sng">
              <a:solidFill>
                <a:schemeClr val="dk1"/>
              </a:solidFill>
              <a:latin typeface="Annie Use Your Telescope"/>
              <a:ea typeface="Annie Use Your Telescope"/>
              <a:cs typeface="Annie Use Your Telescope"/>
              <a:sym typeface="Annie Use Your Telescope"/>
            </a:endParaRPr>
          </a:p>
          <a:p>
            <a:pPr indent="0" lvl="0" marL="0" rtl="0" algn="l">
              <a:spcBef>
                <a:spcPts val="640"/>
              </a:spcBef>
              <a:spcAft>
                <a:spcPts val="0"/>
              </a:spcAft>
              <a:buNone/>
            </a:pPr>
            <a:r>
              <a:rPr lang="en-US" sz="2100">
                <a:solidFill>
                  <a:srgbClr val="CC0000"/>
                </a:solidFill>
                <a:latin typeface="Comic Sans MS"/>
                <a:ea typeface="Comic Sans MS"/>
                <a:cs typeface="Comic Sans MS"/>
                <a:sym typeface="Comic Sans MS"/>
              </a:rPr>
              <a:t>*Please check your child’s backpack </a:t>
            </a:r>
            <a:r>
              <a:rPr lang="en-US" sz="2100" u="sng">
                <a:solidFill>
                  <a:srgbClr val="CC0000"/>
                </a:solidFill>
                <a:latin typeface="Comic Sans MS"/>
                <a:ea typeface="Comic Sans MS"/>
                <a:cs typeface="Comic Sans MS"/>
                <a:sym typeface="Comic Sans MS"/>
              </a:rPr>
              <a:t>daily</a:t>
            </a:r>
            <a:r>
              <a:rPr lang="en-US" sz="2100">
                <a:solidFill>
                  <a:srgbClr val="CC0000"/>
                </a:solidFill>
                <a:latin typeface="Comic Sans MS"/>
                <a:ea typeface="Comic Sans MS"/>
                <a:cs typeface="Comic Sans MS"/>
                <a:sym typeface="Comic Sans MS"/>
              </a:rPr>
              <a:t> for any homework assignments/materials!</a:t>
            </a:r>
            <a:endParaRPr sz="1900">
              <a:solidFill>
                <a:srgbClr val="CC0000"/>
              </a:solidFill>
              <a:latin typeface="Comic Sans MS"/>
              <a:ea typeface="Comic Sans MS"/>
              <a:cs typeface="Comic Sans MS"/>
              <a:sym typeface="Comic Sans MS"/>
            </a:endParaRPr>
          </a:p>
          <a:p>
            <a:pPr indent="457200" lvl="0" marL="0" rtl="0" algn="l">
              <a:spcBef>
                <a:spcPts val="640"/>
              </a:spcBef>
              <a:spcAft>
                <a:spcPts val="0"/>
              </a:spcAft>
              <a:buNone/>
            </a:pPr>
            <a:r>
              <a:rPr lang="en-US" sz="1900">
                <a:solidFill>
                  <a:schemeClr val="dk1"/>
                </a:solidFill>
                <a:latin typeface="Comic Sans MS"/>
                <a:ea typeface="Comic Sans MS"/>
                <a:cs typeface="Comic Sans MS"/>
                <a:sym typeface="Comic Sans MS"/>
              </a:rPr>
              <a:t>The </a:t>
            </a:r>
            <a:r>
              <a:rPr b="1" lang="en-US" sz="1900" u="sng">
                <a:solidFill>
                  <a:srgbClr val="CC0000"/>
                </a:solidFill>
                <a:latin typeface="Comic Sans MS"/>
                <a:ea typeface="Comic Sans MS"/>
                <a:cs typeface="Comic Sans MS"/>
                <a:sym typeface="Comic Sans MS"/>
              </a:rPr>
              <a:t>“Homework” Folder</a:t>
            </a:r>
            <a:r>
              <a:rPr lang="en-US" sz="1900">
                <a:solidFill>
                  <a:schemeClr val="dk1"/>
                </a:solidFill>
                <a:latin typeface="Comic Sans MS"/>
                <a:ea typeface="Comic Sans MS"/>
                <a:cs typeface="Comic Sans MS"/>
                <a:sym typeface="Comic Sans MS"/>
              </a:rPr>
              <a:t> will contain any paper homework/redo assignments and important notes to parents. The “Homework” Folder will come home </a:t>
            </a:r>
            <a:r>
              <a:rPr b="1" lang="en-US" sz="1900" u="sng">
                <a:solidFill>
                  <a:schemeClr val="dk1"/>
                </a:solidFill>
                <a:latin typeface="Comic Sans MS"/>
                <a:ea typeface="Comic Sans MS"/>
                <a:cs typeface="Comic Sans MS"/>
                <a:sym typeface="Comic Sans MS"/>
              </a:rPr>
              <a:t>DAILY</a:t>
            </a:r>
            <a:r>
              <a:rPr lang="en-US" sz="1900" u="sng">
                <a:solidFill>
                  <a:schemeClr val="dk1"/>
                </a:solidFill>
                <a:latin typeface="Comic Sans MS"/>
                <a:ea typeface="Comic Sans MS"/>
                <a:cs typeface="Comic Sans MS"/>
                <a:sym typeface="Comic Sans MS"/>
              </a:rPr>
              <a:t> (Monday - Friday)</a:t>
            </a:r>
            <a:r>
              <a:rPr lang="en-US" sz="1900">
                <a:solidFill>
                  <a:schemeClr val="dk1"/>
                </a:solidFill>
                <a:latin typeface="Comic Sans MS"/>
                <a:ea typeface="Comic Sans MS"/>
                <a:cs typeface="Comic Sans MS"/>
                <a:sym typeface="Comic Sans MS"/>
              </a:rPr>
              <a:t>. </a:t>
            </a:r>
            <a:endParaRPr sz="1900">
              <a:solidFill>
                <a:schemeClr val="dk1"/>
              </a:solidFill>
              <a:latin typeface="Comic Sans MS"/>
              <a:ea typeface="Comic Sans MS"/>
              <a:cs typeface="Comic Sans MS"/>
              <a:sym typeface="Comic Sans MS"/>
            </a:endParaRPr>
          </a:p>
          <a:p>
            <a:pPr indent="457200" lvl="0" marL="0" rtl="0" algn="l">
              <a:spcBef>
                <a:spcPts val="640"/>
              </a:spcBef>
              <a:spcAft>
                <a:spcPts val="0"/>
              </a:spcAft>
              <a:buNone/>
            </a:pPr>
            <a:r>
              <a:rPr lang="en-US" sz="1900">
                <a:solidFill>
                  <a:schemeClr val="dk1"/>
                </a:solidFill>
                <a:latin typeface="Comic Sans MS"/>
                <a:ea typeface="Comic Sans MS"/>
                <a:cs typeface="Comic Sans MS"/>
                <a:sym typeface="Comic Sans MS"/>
              </a:rPr>
              <a:t>The </a:t>
            </a:r>
            <a:r>
              <a:rPr b="1" lang="en-US" sz="1900" u="sng">
                <a:solidFill>
                  <a:srgbClr val="CC0000"/>
                </a:solidFill>
                <a:latin typeface="Comic Sans MS"/>
                <a:ea typeface="Comic Sans MS"/>
                <a:cs typeface="Comic Sans MS"/>
                <a:sym typeface="Comic Sans MS"/>
              </a:rPr>
              <a:t>“Friday” Folder</a:t>
            </a:r>
            <a:r>
              <a:rPr lang="en-US" sz="1900">
                <a:solidFill>
                  <a:schemeClr val="dk1"/>
                </a:solidFill>
                <a:latin typeface="Comic Sans MS"/>
                <a:ea typeface="Comic Sans MS"/>
                <a:cs typeface="Comic Sans MS"/>
                <a:sym typeface="Comic Sans MS"/>
              </a:rPr>
              <a:t> will come home on the last day of every week. It will contain corrected work and possibly notes for parents. </a:t>
            </a:r>
            <a:r>
              <a:rPr lang="en-US" sz="1900" u="sng">
                <a:solidFill>
                  <a:schemeClr val="dk1"/>
                </a:solidFill>
                <a:latin typeface="Comic Sans MS"/>
                <a:ea typeface="Comic Sans MS"/>
                <a:cs typeface="Comic Sans MS"/>
                <a:sym typeface="Comic Sans MS"/>
              </a:rPr>
              <a:t>PLEASE</a:t>
            </a:r>
            <a:r>
              <a:rPr lang="en-US" sz="1900">
                <a:solidFill>
                  <a:schemeClr val="dk1"/>
                </a:solidFill>
                <a:latin typeface="Comic Sans MS"/>
                <a:ea typeface="Comic Sans MS"/>
                <a:cs typeface="Comic Sans MS"/>
                <a:sym typeface="Comic Sans MS"/>
              </a:rPr>
              <a:t> sit down and review your child’s work with him/her. This can be a wonderful bonding time as well as an opportunity to praise your child for his/her hard work. You will also see areas of study that require extra practice. </a:t>
            </a:r>
            <a:endParaRPr sz="2200">
              <a:latin typeface="Annie Use Your Telescope"/>
              <a:ea typeface="Annie Use Your Telescope"/>
              <a:cs typeface="Annie Use Your Telescope"/>
              <a:sym typeface="Annie Use Your Telescop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Fun Clip">
  <a:themeElements>
    <a:clrScheme name="Fun Clip 1">
      <a:dk1>
        <a:srgbClr val="330000"/>
      </a:dk1>
      <a:lt1>
        <a:srgbClr val="FFFFFF"/>
      </a:lt1>
      <a:dk2>
        <a:srgbClr val="32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un Clip">
  <a:themeElements>
    <a:clrScheme name="Fun Clip 1">
      <a:dk1>
        <a:srgbClr val="330000"/>
      </a:dk1>
      <a:lt1>
        <a:srgbClr val="FFFFFF"/>
      </a:lt1>
      <a:dk2>
        <a:srgbClr val="32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